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80" r:id="rId9"/>
    <p:sldId id="278" r:id="rId10"/>
    <p:sldId id="279" r:id="rId11"/>
    <p:sldId id="277" r:id="rId12"/>
    <p:sldId id="262" r:id="rId13"/>
    <p:sldId id="263" r:id="rId14"/>
    <p:sldId id="264" r:id="rId15"/>
    <p:sldId id="266" r:id="rId16"/>
    <p:sldId id="267" r:id="rId17"/>
    <p:sldId id="268" r:id="rId18"/>
    <p:sldId id="269" r:id="rId19"/>
    <p:sldId id="270" r:id="rId20"/>
    <p:sldId id="271" r:id="rId21"/>
    <p:sldId id="272" r:id="rId22"/>
    <p:sldId id="273" r:id="rId23"/>
    <p:sldId id="274" r:id="rId24"/>
    <p:sldId id="275" r:id="rId25"/>
    <p:sldId id="276"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90C85C-6820-40F3-8642-61790757D51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8FEA744-C8F8-409F-AAC5-ECB28F8F4364}" type="datetimeFigureOut">
              <a:rPr lang="es-MX" smtClean="0"/>
              <a:pPr/>
              <a:t>24/06/2009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1690C85C-6820-40F3-8642-61790757D515}"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FEA744-C8F8-409F-AAC5-ECB28F8F4364}" type="datetimeFigureOut">
              <a:rPr lang="es-MX" smtClean="0"/>
              <a:pPr/>
              <a:t>24/06/2009</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90C85C-6820-40F3-8642-61790757D515}"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audio" Target="file:///C:\Users\Antonio\Documents\FES%20Arag&#243;n\Radio\radiodrama\orson%20welles%20-%20la%20guerra%20de%20los%20mundos%20(h%20g%20wells).mp3" TargetMode="Externa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Dramatización en Radio</a:t>
            </a:r>
            <a:endParaRPr lang="es-MX" dirty="0"/>
          </a:p>
        </p:txBody>
      </p:sp>
      <p:sp>
        <p:nvSpPr>
          <p:cNvPr id="3" name="2 Subtítulo"/>
          <p:cNvSpPr>
            <a:spLocks noGrp="1"/>
          </p:cNvSpPr>
          <p:nvPr>
            <p:ph type="subTitle" idx="1"/>
          </p:nvPr>
        </p:nvSpPr>
        <p:spPr/>
        <p:txBody>
          <a:bodyPr>
            <a:normAutofit fontScale="92500" lnSpcReduction="10000"/>
          </a:bodyPr>
          <a:lstStyle/>
          <a:p>
            <a:pPr algn="l"/>
            <a:r>
              <a:rPr lang="es-MX" dirty="0" smtClean="0"/>
              <a:t>Universidad Nacional Autónoma de México</a:t>
            </a:r>
          </a:p>
          <a:p>
            <a:pPr algn="l"/>
            <a:r>
              <a:rPr lang="es-MX" dirty="0" smtClean="0"/>
              <a:t>Facultad de Estudios Superiores </a:t>
            </a:r>
          </a:p>
          <a:p>
            <a:pPr algn="l"/>
            <a:r>
              <a:rPr lang="es-MX" dirty="0" smtClean="0"/>
              <a:t>Aragón</a:t>
            </a:r>
          </a:p>
          <a:p>
            <a:pPr algn="l"/>
            <a:r>
              <a:rPr lang="es-MX" dirty="0" smtClean="0"/>
              <a:t>Lic. José Antonio Zavaleta Landa</a:t>
            </a:r>
          </a:p>
          <a:p>
            <a:pPr algn="l"/>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elix_B_Caignet_thumb[2].jpg"/>
          <p:cNvPicPr>
            <a:picLocks noChangeAspect="1"/>
          </p:cNvPicPr>
          <p:nvPr/>
        </p:nvPicPr>
        <p:blipFill>
          <a:blip r:embed="rId2"/>
          <a:stretch>
            <a:fillRect/>
          </a:stretch>
        </p:blipFill>
        <p:spPr>
          <a:xfrm rot="635869">
            <a:off x="1002511" y="1313589"/>
            <a:ext cx="2537011" cy="2381250"/>
          </a:xfrm>
          <a:prstGeom prst="rect">
            <a:avLst/>
          </a:prstGeom>
        </p:spPr>
      </p:pic>
      <p:pic>
        <p:nvPicPr>
          <p:cNvPr id="5" name="3 Marcador de contenido" descr="el-derecho-de-nacer.jpg"/>
          <p:cNvPicPr>
            <a:picLocks noGrp="1" noChangeAspect="1"/>
          </p:cNvPicPr>
          <p:nvPr>
            <p:ph idx="1"/>
          </p:nvPr>
        </p:nvPicPr>
        <p:blipFill>
          <a:blip r:embed="rId3"/>
          <a:stretch>
            <a:fillRect/>
          </a:stretch>
        </p:blipFill>
        <p:spPr>
          <a:xfrm rot="21113335">
            <a:off x="4833145" y="997888"/>
            <a:ext cx="3357586" cy="4952439"/>
          </a:xfrm>
        </p:spPr>
      </p:pic>
      <p:sp>
        <p:nvSpPr>
          <p:cNvPr id="6" name="5 CuadroTexto"/>
          <p:cNvSpPr txBox="1"/>
          <p:nvPr/>
        </p:nvSpPr>
        <p:spPr>
          <a:xfrm rot="20941634">
            <a:off x="785786" y="4500570"/>
            <a:ext cx="3714776" cy="400110"/>
          </a:xfrm>
          <a:prstGeom prst="rect">
            <a:avLst/>
          </a:prstGeom>
          <a:noFill/>
        </p:spPr>
        <p:txBody>
          <a:bodyPr wrap="square" rtlCol="0">
            <a:spAutoFit/>
          </a:bodyPr>
          <a:lstStyle/>
          <a:p>
            <a:r>
              <a:rPr lang="es-MX" sz="2000" dirty="0" err="1" smtClean="0">
                <a:latin typeface="Blue Highway" pitchFamily="2" charset="0"/>
              </a:rPr>
              <a:t>Felix</a:t>
            </a:r>
            <a:r>
              <a:rPr lang="es-MX" sz="2000" dirty="0" smtClean="0">
                <a:latin typeface="Blue Highway" pitchFamily="2" charset="0"/>
              </a:rPr>
              <a:t> B </a:t>
            </a:r>
            <a:r>
              <a:rPr lang="es-MX" sz="2000" dirty="0" err="1" smtClean="0">
                <a:latin typeface="Blue Highway" pitchFamily="2" charset="0"/>
              </a:rPr>
              <a:t>Caignet</a:t>
            </a:r>
            <a:r>
              <a:rPr lang="es-MX" sz="2000" dirty="0" smtClean="0">
                <a:latin typeface="Blue Highway" pitchFamily="2" charset="0"/>
              </a:rPr>
              <a:t>: El Escritor Más humano</a:t>
            </a:r>
            <a:endParaRPr lang="es-MX" sz="2000" dirty="0">
              <a:latin typeface="Blue Highway"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2432318_d0c064a892.jpg"/>
          <p:cNvPicPr>
            <a:picLocks noGrp="1" noChangeAspect="1"/>
          </p:cNvPicPr>
          <p:nvPr>
            <p:ph idx="1"/>
          </p:nvPr>
        </p:nvPicPr>
        <p:blipFill>
          <a:blip r:embed="rId2"/>
          <a:stretch>
            <a:fillRect/>
          </a:stretch>
        </p:blipFill>
        <p:spPr>
          <a:xfrm>
            <a:off x="1285852" y="3357562"/>
            <a:ext cx="5453084" cy="3151882"/>
          </a:xfrm>
        </p:spPr>
      </p:pic>
      <p:pic>
        <p:nvPicPr>
          <p:cNvPr id="5" name="4 Imagen" descr="drama.gif"/>
          <p:cNvPicPr>
            <a:picLocks noChangeAspect="1"/>
          </p:cNvPicPr>
          <p:nvPr/>
        </p:nvPicPr>
        <p:blipFill>
          <a:blip r:embed="rId3"/>
          <a:stretch>
            <a:fillRect/>
          </a:stretch>
        </p:blipFill>
        <p:spPr>
          <a:xfrm>
            <a:off x="0" y="857232"/>
            <a:ext cx="1800223" cy="1561896"/>
          </a:xfrm>
          <a:prstGeom prst="rect">
            <a:avLst/>
          </a:prstGeom>
        </p:spPr>
      </p:pic>
      <p:pic>
        <p:nvPicPr>
          <p:cNvPr id="6" name="5 Imagen" descr="trespatinesvy3.png"/>
          <p:cNvPicPr>
            <a:picLocks noChangeAspect="1"/>
          </p:cNvPicPr>
          <p:nvPr/>
        </p:nvPicPr>
        <p:blipFill>
          <a:blip r:embed="rId4"/>
          <a:stretch>
            <a:fillRect/>
          </a:stretch>
        </p:blipFill>
        <p:spPr>
          <a:xfrm>
            <a:off x="6858015" y="1071546"/>
            <a:ext cx="1834393" cy="2357454"/>
          </a:xfrm>
          <a:prstGeom prst="rect">
            <a:avLst/>
          </a:prstGeom>
        </p:spPr>
      </p:pic>
      <p:pic>
        <p:nvPicPr>
          <p:cNvPr id="7" name="6 Imagen" descr="logo3ne.gif"/>
          <p:cNvPicPr>
            <a:picLocks noChangeAspect="1"/>
          </p:cNvPicPr>
          <p:nvPr/>
        </p:nvPicPr>
        <p:blipFill>
          <a:blip r:embed="rId5"/>
          <a:stretch>
            <a:fillRect/>
          </a:stretch>
        </p:blipFill>
        <p:spPr>
          <a:xfrm>
            <a:off x="3357554" y="1357298"/>
            <a:ext cx="2790825" cy="12287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Pero por qué el Drama</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Seamos sinceros, ¿en qué ocupamos nuestra cabeza la mayor parte del tiempo? En pensar en nuestro corazón. El estudiante está en clase pensando en su novia. El ama de casa está cocinando, pensando en sus hijos. Y su marido, pensando en otro sartén. Nuestros ratos libres —y muchos que no lo son— los empleamos en repasar nuestros amores reales y en conjeturar los posibles. Soñamos más despiertos que dormidos. </a:t>
            </a:r>
          </a:p>
          <a:p>
            <a:r>
              <a:rPr lang="es-MX" dirty="0" smtClean="0"/>
              <a:t>El género dramático evoca ese pasado, adelanta ese futuro y pone ambos en el presente. Los </a:t>
            </a:r>
            <a:r>
              <a:rPr lang="es-MX" i="1" dirty="0" smtClean="0"/>
              <a:t>representa</a:t>
            </a:r>
            <a:r>
              <a:rPr lang="es-MX" dirty="0" smtClean="0"/>
              <a:t>….  Imita la vida, recrea situaciones que hemos vivido o que quisiéramos vivir… Repetimos lo que vemos. Lo reinventamos. Nos desdoblamos. Nos disfrazamos. A todos nos encanta actuar y ver actuar.</a:t>
            </a:r>
          </a:p>
          <a:p>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1011222"/>
          </a:xfrm>
        </p:spPr>
        <p:txBody>
          <a:bodyPr/>
          <a:lstStyle/>
          <a:p>
            <a:r>
              <a:rPr lang="es-MX" dirty="0" smtClean="0"/>
              <a:t>Definición</a:t>
            </a:r>
            <a:endParaRPr lang="es-MX" dirty="0"/>
          </a:p>
        </p:txBody>
      </p:sp>
      <p:sp>
        <p:nvSpPr>
          <p:cNvPr id="6" name="5 Marcador de contenido"/>
          <p:cNvSpPr>
            <a:spLocks noGrp="1"/>
          </p:cNvSpPr>
          <p:nvPr>
            <p:ph idx="1"/>
          </p:nvPr>
        </p:nvSpPr>
        <p:spPr>
          <a:xfrm>
            <a:off x="428596" y="1214422"/>
            <a:ext cx="8229600" cy="2971808"/>
          </a:xfrm>
        </p:spPr>
        <p:txBody>
          <a:bodyPr>
            <a:normAutofit/>
          </a:bodyPr>
          <a:lstStyle/>
          <a:p>
            <a:r>
              <a:rPr lang="es-MX" dirty="0" smtClean="0"/>
              <a:t>Mientras que para la RAE, la definición de Drama es:  (Del lat. </a:t>
            </a:r>
            <a:r>
              <a:rPr lang="es-MX" i="1" dirty="0" smtClean="0"/>
              <a:t>drama,</a:t>
            </a:r>
            <a:r>
              <a:rPr lang="es-MX" dirty="0" smtClean="0"/>
              <a:t> y este del gr. </a:t>
            </a:r>
            <a:r>
              <a:rPr lang="es-MX" dirty="0" err="1" smtClean="0"/>
              <a:t>δρᾶμα</a:t>
            </a:r>
            <a:r>
              <a:rPr lang="es-MX" dirty="0" smtClean="0"/>
              <a:t>). </a:t>
            </a:r>
            <a:r>
              <a:rPr lang="es-MX" b="1" dirty="0" smtClean="0"/>
              <a:t>1. </a:t>
            </a:r>
            <a:r>
              <a:rPr lang="es-MX" dirty="0" smtClean="0"/>
              <a:t>m. Obra perteneciente a la poesía dramática.</a:t>
            </a:r>
            <a:r>
              <a:rPr lang="es-MX" b="1" dirty="0" smtClean="0"/>
              <a:t>2. </a:t>
            </a:r>
            <a:r>
              <a:rPr lang="es-MX" dirty="0" smtClean="0"/>
              <a:t>m. Obra de teatro o de cine en que prevalecen acciones y situaciones tensas y pasiones conflictivas. </a:t>
            </a:r>
            <a:r>
              <a:rPr lang="es-MX" b="1" dirty="0" smtClean="0"/>
              <a:t>3. </a:t>
            </a:r>
            <a:r>
              <a:rPr lang="es-MX" dirty="0" smtClean="0"/>
              <a:t>m. Suceso de la vida real, capaz de interesar y conmover vivamente. </a:t>
            </a:r>
            <a:r>
              <a:rPr lang="es-MX" b="1" dirty="0" smtClean="0"/>
              <a:t>4. </a:t>
            </a:r>
            <a:r>
              <a:rPr lang="es-MX" dirty="0" smtClean="0"/>
              <a:t>m. </a:t>
            </a:r>
            <a:r>
              <a:rPr lang="es-MX" b="1" dirty="0" smtClean="0"/>
              <a:t>dramática</a:t>
            </a:r>
            <a:r>
              <a:rPr lang="es-MX" dirty="0" smtClean="0"/>
              <a:t> (‖ género literario).</a:t>
            </a:r>
            <a:endParaRPr lang="es-MX" dirty="0"/>
          </a:p>
        </p:txBody>
      </p:sp>
      <p:pic>
        <p:nvPicPr>
          <p:cNvPr id="9" name="8 Marcador de contenido" descr="cuadroactores_radiomadrid.jpg"/>
          <p:cNvPicPr>
            <a:picLocks noGrp="1" noChangeAspect="1"/>
          </p:cNvPicPr>
          <p:nvPr>
            <p:ph sz="quarter" idx="4294967295"/>
          </p:nvPr>
        </p:nvPicPr>
        <p:blipFill>
          <a:blip r:embed="rId2"/>
          <a:stretch>
            <a:fillRect/>
          </a:stretch>
        </p:blipFill>
        <p:spPr>
          <a:xfrm>
            <a:off x="4429124" y="4143380"/>
            <a:ext cx="3929058" cy="2500029"/>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a:bodyPr>
          <a:lstStyle/>
          <a:p>
            <a:r>
              <a:rPr lang="es-MX" dirty="0" smtClean="0"/>
              <a:t>José Ignacio López </a:t>
            </a:r>
            <a:r>
              <a:rPr lang="es-MX" dirty="0" err="1" smtClean="0"/>
              <a:t>Vigil</a:t>
            </a:r>
            <a:r>
              <a:rPr lang="es-MX" dirty="0" smtClean="0"/>
              <a:t> en su Manual para </a:t>
            </a:r>
            <a:r>
              <a:rPr lang="es-MX" dirty="0" err="1" smtClean="0"/>
              <a:t>Radialistas</a:t>
            </a:r>
            <a:r>
              <a:rPr lang="es-MX" dirty="0" smtClean="0"/>
              <a:t> Apasionados y Apasionadas menciona que:</a:t>
            </a:r>
          </a:p>
          <a:p>
            <a:r>
              <a:rPr lang="es-MX" dirty="0" smtClean="0"/>
              <a:t>El ser humano, como todos los animales, es atraído, fascinado, por lo que se mueve, por lo que cambia. Somos </a:t>
            </a:r>
            <a:r>
              <a:rPr lang="es-MX" i="1" dirty="0" smtClean="0"/>
              <a:t>dramáticos</a:t>
            </a:r>
            <a:r>
              <a:rPr lang="es-MX" dirty="0" smtClean="0"/>
              <a:t>. La palabra lo explica todo: </a:t>
            </a:r>
            <a:r>
              <a:rPr lang="es-MX" i="1" dirty="0" smtClean="0"/>
              <a:t>drama</a:t>
            </a:r>
            <a:r>
              <a:rPr lang="es-MX" dirty="0" smtClean="0"/>
              <a:t> quiere decir </a:t>
            </a:r>
            <a:r>
              <a:rPr lang="es-MX" i="1" dirty="0" smtClean="0"/>
              <a:t>acción</a:t>
            </a:r>
            <a:r>
              <a:rPr lang="es-MX" dirty="0" smtClean="0"/>
              <a:t>.</a:t>
            </a:r>
            <a:r>
              <a:rPr lang="es-ES_tradnl" baseline="30000" dirty="0" smtClean="0"/>
              <a:t> </a:t>
            </a:r>
            <a:r>
              <a:rPr lang="es-MX" dirty="0" smtClean="0"/>
              <a:t>Y acción quiere decir que pasan cosas, que suceden hechos. [No es lo mismo reflexión que acción, las </a:t>
            </a:r>
            <a:r>
              <a:rPr lang="es-MX" smtClean="0"/>
              <a:t>personas aprenden </a:t>
            </a:r>
            <a:r>
              <a:rPr lang="es-MX" dirty="0" smtClean="0"/>
              <a:t>por imitación.]</a:t>
            </a:r>
          </a:p>
          <a:p>
            <a:r>
              <a:rPr lang="es-MX" dirty="0" smtClean="0"/>
              <a:t>No toda acción clasifica para captar el interés de la audiencia. ¿Cuáles sí, cuáles no? Digamos que el alma, la esencia de la dramaturgia, no es otra que el </a:t>
            </a:r>
            <a:r>
              <a:rPr lang="es-MX" i="1" dirty="0" smtClean="0"/>
              <a:t>conflicto</a:t>
            </a:r>
            <a:r>
              <a:rPr lang="es-MX" dirty="0" smtClean="0"/>
              <a:t>. Las acciones conflictivas son las propias del género.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Conflicto</a:t>
            </a:r>
            <a:endParaRPr lang="es-MX" dirty="0"/>
          </a:p>
        </p:txBody>
      </p:sp>
      <p:sp>
        <p:nvSpPr>
          <p:cNvPr id="3" name="2 Marcador de contenido"/>
          <p:cNvSpPr>
            <a:spLocks noGrp="1"/>
          </p:cNvSpPr>
          <p:nvPr>
            <p:ph idx="1"/>
          </p:nvPr>
        </p:nvSpPr>
        <p:spPr/>
        <p:txBody>
          <a:bodyPr>
            <a:normAutofit/>
          </a:bodyPr>
          <a:lstStyle/>
          <a:p>
            <a:r>
              <a:rPr lang="es-MX" dirty="0" smtClean="0"/>
              <a:t>Según María Moliner es:  …</a:t>
            </a:r>
            <a:r>
              <a:rPr lang="es-MX" i="1" dirty="0" smtClean="0"/>
              <a:t>momento en que el combate está indeciso. </a:t>
            </a:r>
          </a:p>
          <a:p>
            <a:r>
              <a:rPr lang="es-MX" i="1" dirty="0" smtClean="0"/>
              <a:t>T</a:t>
            </a:r>
            <a:r>
              <a:rPr lang="es-MX" dirty="0" smtClean="0"/>
              <a:t>irantez, choque de intereses, </a:t>
            </a:r>
            <a:r>
              <a:rPr lang="es-MX" i="1" dirty="0" smtClean="0"/>
              <a:t>contradicción</a:t>
            </a:r>
            <a:r>
              <a:rPr lang="es-MX" dirty="0" smtClean="0"/>
              <a:t>, o </a:t>
            </a:r>
            <a:r>
              <a:rPr lang="es-MX" i="1" dirty="0" smtClean="0"/>
              <a:t>confrontación</a:t>
            </a:r>
            <a:r>
              <a:rPr lang="es-MX" dirty="0" smtClean="0"/>
              <a:t> (acciones enfrentadas).</a:t>
            </a:r>
          </a:p>
          <a:p>
            <a:r>
              <a:rPr lang="es-MX" dirty="0" smtClean="0"/>
              <a:t>Ante cualquier guerra, desarrollamos dos primeras e inevitables reacciones: de simpatía por una de las partes y de antipatía por la otra.</a:t>
            </a:r>
          </a:p>
          <a:p>
            <a:r>
              <a:rPr lang="es-MX" dirty="0" smtClean="0"/>
              <a:t>De la simpatía pasamos a la empatía, a identificarnos con el personaje y a sentir su problema, su amenaza, su esperanza, como si fuera un asunto personal.</a:t>
            </a:r>
          </a:p>
          <a:p>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85918" y="5857892"/>
            <a:ext cx="5486400" cy="566738"/>
          </a:xfrm>
        </p:spPr>
        <p:txBody>
          <a:bodyPr>
            <a:normAutofit/>
          </a:bodyPr>
          <a:lstStyle/>
          <a:p>
            <a:r>
              <a:rPr lang="es-MX" sz="2800" dirty="0" smtClean="0"/>
              <a:t>Mecanismo de un conflicto.</a:t>
            </a:r>
            <a:endParaRPr lang="es-MX" sz="2800" dirty="0"/>
          </a:p>
        </p:txBody>
      </p:sp>
      <p:pic>
        <p:nvPicPr>
          <p:cNvPr id="10" name="9 Imagen" descr="chaplin9"/>
          <p:cNvPicPr/>
          <p:nvPr/>
        </p:nvPicPr>
        <p:blipFill>
          <a:blip r:embed="rId2"/>
          <a:srcRect/>
          <a:stretch>
            <a:fillRect/>
          </a:stretch>
        </p:blipFill>
        <p:spPr bwMode="auto">
          <a:xfrm>
            <a:off x="1214414" y="428604"/>
            <a:ext cx="6357982" cy="5072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engranaje</a:t>
            </a:r>
            <a:endParaRPr lang="es-MX" dirty="0"/>
          </a:p>
        </p:txBody>
      </p:sp>
      <p:sp>
        <p:nvSpPr>
          <p:cNvPr id="3" name="2 Marcador de contenido"/>
          <p:cNvSpPr>
            <a:spLocks noGrp="1"/>
          </p:cNvSpPr>
          <p:nvPr>
            <p:ph idx="1"/>
          </p:nvPr>
        </p:nvSpPr>
        <p:spPr/>
        <p:txBody>
          <a:bodyPr>
            <a:normAutofit fontScale="77500" lnSpcReduction="20000"/>
          </a:bodyPr>
          <a:lstStyle/>
          <a:p>
            <a:r>
              <a:rPr lang="es-MX" dirty="0" smtClean="0"/>
              <a:t>Resulta que en nuestra vida hay cosas que </a:t>
            </a:r>
            <a:r>
              <a:rPr lang="es-MX" i="1" dirty="0" smtClean="0"/>
              <a:t>queremos</a:t>
            </a:r>
            <a:r>
              <a:rPr lang="es-MX" dirty="0" smtClean="0"/>
              <a:t>. Algunas las </a:t>
            </a:r>
            <a:r>
              <a:rPr lang="es-MX" i="1" dirty="0" smtClean="0"/>
              <a:t>podemos</a:t>
            </a:r>
            <a:r>
              <a:rPr lang="es-MX" dirty="0" smtClean="0"/>
              <a:t> hacer y otras no. Algunas las </a:t>
            </a:r>
            <a:r>
              <a:rPr lang="es-MX" i="1" dirty="0" smtClean="0"/>
              <a:t>debemos</a:t>
            </a:r>
            <a:r>
              <a:rPr lang="es-MX" dirty="0" smtClean="0"/>
              <a:t> hacer y otras nos están prohibidas. Jugando con estas situaciones se pueden armar todos los líos en que nos solemos ver envueltos los seres humanos. </a:t>
            </a:r>
          </a:p>
          <a:p>
            <a:endParaRPr lang="es-MX" dirty="0" smtClean="0"/>
          </a:p>
          <a:p>
            <a:r>
              <a:rPr lang="es-MX" dirty="0" smtClean="0"/>
              <a:t>Veamos las seis combinaciones posibles:</a:t>
            </a:r>
          </a:p>
          <a:p>
            <a:r>
              <a:rPr lang="es-ES_tradnl" baseline="30000" dirty="0" smtClean="0"/>
              <a:t> </a:t>
            </a:r>
            <a:r>
              <a:rPr lang="es-MX" dirty="0" smtClean="0"/>
              <a:t>1- </a:t>
            </a:r>
            <a:r>
              <a:rPr lang="es-MX" i="1" dirty="0" smtClean="0"/>
              <a:t>Quiere y no puede</a:t>
            </a:r>
            <a:r>
              <a:rPr lang="es-MX" dirty="0" smtClean="0"/>
              <a:t> : Un mendigo frente a un carro de lujo.</a:t>
            </a:r>
          </a:p>
          <a:p>
            <a:r>
              <a:rPr lang="es-MX" dirty="0" smtClean="0"/>
              <a:t>2- </a:t>
            </a:r>
            <a:r>
              <a:rPr lang="es-MX" i="1" dirty="0" smtClean="0"/>
              <a:t>Quiere y no debe</a:t>
            </a:r>
            <a:r>
              <a:rPr lang="es-MX" dirty="0" smtClean="0"/>
              <a:t> : Un cura ante una feligresa despampanante.</a:t>
            </a:r>
          </a:p>
          <a:p>
            <a:r>
              <a:rPr lang="es-MX" dirty="0" smtClean="0"/>
              <a:t>3- </a:t>
            </a:r>
            <a:r>
              <a:rPr lang="es-MX" i="1" dirty="0" smtClean="0"/>
              <a:t>Puede y no quiere </a:t>
            </a:r>
            <a:r>
              <a:rPr lang="es-MX" dirty="0" smtClean="0"/>
              <a:t>: Una bañista junto a su peor enemiga que se ahoga.</a:t>
            </a:r>
          </a:p>
          <a:p>
            <a:r>
              <a:rPr lang="es-MX" dirty="0" smtClean="0"/>
              <a:t>4- </a:t>
            </a:r>
            <a:r>
              <a:rPr lang="es-MX" i="1" dirty="0" smtClean="0"/>
              <a:t>Puede y no debe</a:t>
            </a:r>
            <a:r>
              <a:rPr lang="es-MX" dirty="0" smtClean="0"/>
              <a:t> : Un alcohólico con la botella en la mano.</a:t>
            </a:r>
          </a:p>
          <a:p>
            <a:r>
              <a:rPr lang="es-MX" dirty="0" smtClean="0"/>
              <a:t>5- </a:t>
            </a:r>
            <a:r>
              <a:rPr lang="es-MX" i="1" dirty="0" smtClean="0"/>
              <a:t>Debe y no quiere</a:t>
            </a:r>
            <a:r>
              <a:rPr lang="es-MX" dirty="0" smtClean="0"/>
              <a:t> : Una mala estudiante en vísperas de exámenes.</a:t>
            </a:r>
          </a:p>
          <a:p>
            <a:r>
              <a:rPr lang="es-MX" dirty="0" smtClean="0"/>
              <a:t>6- </a:t>
            </a:r>
            <a:r>
              <a:rPr lang="es-MX" i="1" dirty="0" smtClean="0"/>
              <a:t>Debe y no puede : </a:t>
            </a:r>
            <a:r>
              <a:rPr lang="es-MX" dirty="0" smtClean="0"/>
              <a:t>Un desempleado frente al recibo de alquiler.</a:t>
            </a:r>
          </a:p>
          <a:p>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¿Y la inspiración de dónde?</a:t>
            </a:r>
            <a:endParaRPr lang="es-MX" dirty="0"/>
          </a:p>
        </p:txBody>
      </p:sp>
      <p:sp>
        <p:nvSpPr>
          <p:cNvPr id="3" name="2 Marcador de contenido"/>
          <p:cNvSpPr>
            <a:spLocks noGrp="1"/>
          </p:cNvSpPr>
          <p:nvPr>
            <p:ph idx="1"/>
          </p:nvPr>
        </p:nvSpPr>
        <p:spPr/>
        <p:txBody>
          <a:bodyPr>
            <a:normAutofit/>
          </a:bodyPr>
          <a:lstStyle/>
          <a:p>
            <a:r>
              <a:rPr lang="es-MX" dirty="0" smtClean="0"/>
              <a:t>Señalemos los tres caminos más habituales de la llamada </a:t>
            </a:r>
            <a:r>
              <a:rPr lang="es-MX" i="1" dirty="0" smtClean="0"/>
              <a:t>inspiración</a:t>
            </a:r>
            <a:r>
              <a:rPr lang="es-MX" dirty="0" smtClean="0"/>
              <a:t>:</a:t>
            </a:r>
          </a:p>
          <a:p>
            <a:pPr>
              <a:buNone/>
            </a:pPr>
            <a:r>
              <a:rPr lang="es-MX" dirty="0" smtClean="0">
                <a:sym typeface="Webdings"/>
              </a:rPr>
              <a:t></a:t>
            </a:r>
            <a:r>
              <a:rPr lang="es-MX" dirty="0" smtClean="0"/>
              <a:t> </a:t>
            </a:r>
            <a:r>
              <a:rPr lang="es-MX" i="1" dirty="0" smtClean="0"/>
              <a:t>Las vivencias</a:t>
            </a:r>
            <a:endParaRPr lang="es-MX" dirty="0" smtClean="0"/>
          </a:p>
          <a:p>
            <a:pPr>
              <a:buNone/>
            </a:pPr>
            <a:r>
              <a:rPr lang="es-MX" dirty="0" smtClean="0">
                <a:sym typeface="Webdings"/>
              </a:rPr>
              <a:t></a:t>
            </a:r>
            <a:r>
              <a:rPr lang="es-MX" dirty="0" smtClean="0"/>
              <a:t> </a:t>
            </a:r>
            <a:r>
              <a:rPr lang="es-MX" i="1" dirty="0" smtClean="0"/>
              <a:t>Las conversaciones</a:t>
            </a:r>
            <a:endParaRPr lang="es-MX" dirty="0" smtClean="0"/>
          </a:p>
          <a:p>
            <a:pPr>
              <a:buNone/>
            </a:pPr>
            <a:r>
              <a:rPr lang="es-MX" dirty="0" smtClean="0">
                <a:sym typeface="Webdings"/>
              </a:rPr>
              <a:t></a:t>
            </a:r>
            <a:r>
              <a:rPr lang="es-MX" dirty="0" smtClean="0"/>
              <a:t> </a:t>
            </a:r>
            <a:r>
              <a:rPr lang="es-MX" i="1" dirty="0" smtClean="0"/>
              <a:t>Las novelas</a:t>
            </a:r>
            <a:endParaRPr lang="es-MX" dirty="0" smtClean="0"/>
          </a:p>
          <a:p>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714356"/>
            <a:ext cx="8229600" cy="846980"/>
          </a:xfrm>
        </p:spPr>
        <p:txBody>
          <a:bodyPr/>
          <a:lstStyle/>
          <a:p>
            <a:r>
              <a:rPr lang="es-MX" dirty="0" smtClean="0"/>
              <a:t>Empezar por el principio</a:t>
            </a:r>
            <a:endParaRPr lang="es-MX" dirty="0"/>
          </a:p>
        </p:txBody>
      </p:sp>
      <p:sp>
        <p:nvSpPr>
          <p:cNvPr id="5" name="4 Marcador de contenido"/>
          <p:cNvSpPr>
            <a:spLocks noGrp="1"/>
          </p:cNvSpPr>
          <p:nvPr>
            <p:ph sz="half" idx="1"/>
          </p:nvPr>
        </p:nvSpPr>
        <p:spPr>
          <a:xfrm>
            <a:off x="457200" y="1600200"/>
            <a:ext cx="5186370" cy="4686320"/>
          </a:xfrm>
        </p:spPr>
        <p:txBody>
          <a:bodyPr>
            <a:normAutofit fontScale="85000" lnSpcReduction="20000"/>
          </a:bodyPr>
          <a:lstStyle/>
          <a:p>
            <a:r>
              <a:rPr lang="es-MX" dirty="0" smtClean="0"/>
              <a:t>La </a:t>
            </a:r>
            <a:r>
              <a:rPr lang="es-MX" i="1" dirty="0" smtClean="0"/>
              <a:t>idea</a:t>
            </a:r>
            <a:r>
              <a:rPr lang="es-MX" dirty="0" smtClean="0"/>
              <a:t> es lo primero. Y lo segundo, el </a:t>
            </a:r>
            <a:r>
              <a:rPr lang="es-MX" i="1" dirty="0" smtClean="0"/>
              <a:t>público. </a:t>
            </a:r>
            <a:r>
              <a:rPr lang="es-MX" dirty="0" smtClean="0"/>
              <a:t>Lo tercero, el </a:t>
            </a:r>
            <a:r>
              <a:rPr lang="es-MX" i="1" dirty="0" smtClean="0"/>
              <a:t>objetivo</a:t>
            </a:r>
            <a:r>
              <a:rPr lang="es-MX" dirty="0" smtClean="0"/>
              <a:t>.</a:t>
            </a:r>
          </a:p>
          <a:p>
            <a:r>
              <a:rPr lang="es-MX" dirty="0" smtClean="0"/>
              <a:t>El mejor camino, consiste en partir de una idea ingeniosa. </a:t>
            </a:r>
          </a:p>
          <a:p>
            <a:r>
              <a:rPr lang="es-MX" dirty="0" smtClean="0"/>
              <a:t>Dicha idea suele ser una anécdota, un hecho curioso, una situación que entraña un conflicto. </a:t>
            </a:r>
          </a:p>
          <a:p>
            <a:r>
              <a:rPr lang="es-MX" dirty="0" smtClean="0"/>
              <a:t>Si la historia es atractiva, el tema irá surgiendo sin hacer ruido, la acción irá hablando por sí misma. No nos preocupemos mucho por el tema. </a:t>
            </a:r>
          </a:p>
          <a:p>
            <a:r>
              <a:rPr lang="es-MX" dirty="0" smtClean="0"/>
              <a:t>La historia es la que decide. En el arte dramático, como en la realidad, </a:t>
            </a:r>
            <a:r>
              <a:rPr lang="es-MX" i="1" dirty="0" smtClean="0"/>
              <a:t>no vivimos lo que pensamos, pensamos lo que vivimos. </a:t>
            </a:r>
            <a:endParaRPr lang="es-MX" dirty="0" smtClean="0"/>
          </a:p>
        </p:txBody>
      </p:sp>
      <p:pic>
        <p:nvPicPr>
          <p:cNvPr id="1027" name="Picture 3" descr="C:\Program Files\Microsoft Office\MEDIA\CAGCAT10\j0195812.wmf"/>
          <p:cNvPicPr>
            <a:picLocks noChangeAspect="1" noChangeArrowheads="1"/>
          </p:cNvPicPr>
          <p:nvPr/>
        </p:nvPicPr>
        <p:blipFill>
          <a:blip r:embed="rId2"/>
          <a:srcRect/>
          <a:stretch>
            <a:fillRect/>
          </a:stretch>
        </p:blipFill>
        <p:spPr bwMode="auto">
          <a:xfrm>
            <a:off x="5200905" y="2143116"/>
            <a:ext cx="3371624" cy="34689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800" dirty="0" smtClean="0"/>
              <a:t>Historia</a:t>
            </a:r>
            <a:endParaRPr lang="es-MX" sz="4800" dirty="0"/>
          </a:p>
        </p:txBody>
      </p:sp>
      <p:sp>
        <p:nvSpPr>
          <p:cNvPr id="5" name="4 Marcador de texto"/>
          <p:cNvSpPr>
            <a:spLocks noGrp="1"/>
          </p:cNvSpPr>
          <p:nvPr>
            <p:ph type="body" idx="2"/>
          </p:nvPr>
        </p:nvSpPr>
        <p:spPr/>
        <p:txBody>
          <a:bodyPr>
            <a:normAutofit fontScale="92500" lnSpcReduction="10000"/>
          </a:bodyPr>
          <a:lstStyle/>
          <a:p>
            <a:r>
              <a:rPr lang="es-ES" sz="2800" dirty="0"/>
              <a:t>El 30 de octubre de 1938, </a:t>
            </a:r>
            <a:r>
              <a:rPr lang="es-ES" sz="2800" dirty="0" err="1"/>
              <a:t>Orson</a:t>
            </a:r>
            <a:r>
              <a:rPr lang="es-ES" sz="2800" dirty="0"/>
              <a:t> </a:t>
            </a:r>
            <a:r>
              <a:rPr lang="es-ES" sz="2800" dirty="0" err="1"/>
              <a:t>Welles</a:t>
            </a:r>
            <a:r>
              <a:rPr lang="es-ES" sz="2800" dirty="0"/>
              <a:t> (1915-1985) y el Teatro Mercurio, bajo el sello de la CBS, adaptaron el clásico </a:t>
            </a:r>
            <a:r>
              <a:rPr lang="es-ES" sz="2800" i="1" dirty="0"/>
              <a:t>La guerra de los mundos</a:t>
            </a:r>
            <a:r>
              <a:rPr lang="es-ES" sz="2800" dirty="0"/>
              <a:t>, novela de ciencia ficción de H.G. Wells, a un guión de radio.</a:t>
            </a:r>
            <a:endParaRPr lang="es-MX" sz="2800" dirty="0"/>
          </a:p>
          <a:p>
            <a:endParaRPr lang="es-MX" dirty="0"/>
          </a:p>
        </p:txBody>
      </p:sp>
      <p:pic>
        <p:nvPicPr>
          <p:cNvPr id="6" name="5 Marcador de contenido" descr="War_of_the_Worlds_original_cover_bw.jpg"/>
          <p:cNvPicPr>
            <a:picLocks noGrp="1" noChangeAspect="1"/>
          </p:cNvPicPr>
          <p:nvPr>
            <p:ph sz="half" idx="1"/>
          </p:nvPr>
        </p:nvPicPr>
        <p:blipFill>
          <a:blip r:embed="rId3"/>
          <a:stretch>
            <a:fillRect/>
          </a:stretch>
        </p:blipFill>
        <p:spPr>
          <a:xfrm>
            <a:off x="4540522" y="1676400"/>
            <a:ext cx="3180806" cy="4572000"/>
          </a:xfrm>
        </p:spPr>
      </p:pic>
      <p:pic>
        <p:nvPicPr>
          <p:cNvPr id="7" name="orson welles - la guerra de los mundos (h g wells).mp3">
            <a:hlinkClick r:id="" action="ppaction://media"/>
          </p:cNvPr>
          <p:cNvPicPr>
            <a:picLocks noRot="1" noChangeAspect="1"/>
          </p:cNvPicPr>
          <p:nvPr>
            <a:audioFile r:link="rId1"/>
          </p:nvPr>
        </p:nvPicPr>
        <p:blipFill>
          <a:blip r:embed="rId4"/>
          <a:stretch>
            <a:fillRect/>
          </a:stretch>
        </p:blipFill>
        <p:spPr>
          <a:xfrm>
            <a:off x="7358082" y="785794"/>
            <a:ext cx="928694" cy="92869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077618"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457200" y="274638"/>
            <a:ext cx="8229600" cy="1082660"/>
          </a:xfrm>
        </p:spPr>
        <p:txBody>
          <a:bodyPr/>
          <a:lstStyle/>
          <a:p>
            <a:r>
              <a:rPr lang="es-MX" dirty="0" smtClean="0"/>
              <a:t>Para construir la historia</a:t>
            </a:r>
            <a:endParaRPr lang="es-MX" dirty="0"/>
          </a:p>
        </p:txBody>
      </p:sp>
      <p:sp>
        <p:nvSpPr>
          <p:cNvPr id="10" name="9 Marcador de contenido"/>
          <p:cNvSpPr>
            <a:spLocks noGrp="1"/>
          </p:cNvSpPr>
          <p:nvPr>
            <p:ph idx="1"/>
          </p:nvPr>
        </p:nvSpPr>
        <p:spPr>
          <a:xfrm>
            <a:off x="457200" y="1357299"/>
            <a:ext cx="8229600" cy="4000527"/>
          </a:xfrm>
        </p:spPr>
        <p:txBody>
          <a:bodyPr>
            <a:normAutofit fontScale="77500" lnSpcReduction="20000"/>
          </a:bodyPr>
          <a:lstStyle/>
          <a:p>
            <a:r>
              <a:rPr lang="es-MX" dirty="0" smtClean="0"/>
              <a:t>El </a:t>
            </a:r>
            <a:r>
              <a:rPr lang="es-MX" i="1" dirty="0" smtClean="0"/>
              <a:t>argumento</a:t>
            </a:r>
            <a:r>
              <a:rPr lang="es-MX" dirty="0" smtClean="0"/>
              <a:t> es la idea convertida en historia, la secuencia de hechos dramáticos.</a:t>
            </a:r>
            <a:r>
              <a:rPr lang="es-ES_tradnl" baseline="30000" dirty="0" smtClean="0"/>
              <a:t> </a:t>
            </a:r>
            <a:endParaRPr lang="es-MX" dirty="0" smtClean="0"/>
          </a:p>
          <a:p>
            <a:r>
              <a:rPr lang="es-MX" dirty="0" smtClean="0"/>
              <a:t>Antes de escribirlo, varias cosas deben quedar dilucidadas:</a:t>
            </a:r>
          </a:p>
          <a:p>
            <a:r>
              <a:rPr lang="es-MX" dirty="0" smtClean="0"/>
              <a:t> El </a:t>
            </a:r>
            <a:r>
              <a:rPr lang="es-MX" i="1" dirty="0" smtClean="0"/>
              <a:t>dónde</a:t>
            </a:r>
            <a:r>
              <a:rPr lang="es-MX" dirty="0" smtClean="0"/>
              <a:t> y </a:t>
            </a:r>
            <a:r>
              <a:rPr lang="es-MX" i="1" dirty="0" smtClean="0"/>
              <a:t>cuándo</a:t>
            </a:r>
            <a:r>
              <a:rPr lang="es-MX" dirty="0" smtClean="0"/>
              <a:t> de la acción. Si no conozco el lugar de los hechos o la época en que ocurren, debo documentarme para no caer en anacronismos o situaciones absurdas. </a:t>
            </a:r>
          </a:p>
          <a:p>
            <a:r>
              <a:rPr lang="es-MX" dirty="0" smtClean="0"/>
              <a:t> Los </a:t>
            </a:r>
            <a:r>
              <a:rPr lang="es-MX" i="1" dirty="0" smtClean="0"/>
              <a:t>personajes</a:t>
            </a:r>
            <a:r>
              <a:rPr lang="es-MX" dirty="0" smtClean="0"/>
              <a:t> principales. El protagonista, el antagonista, los personajes fundamentales para el avance de la acción, el perfil de cada uno de ellos y ellas. </a:t>
            </a:r>
          </a:p>
          <a:p>
            <a:r>
              <a:rPr lang="es-MX" dirty="0" smtClean="0"/>
              <a:t>El </a:t>
            </a:r>
            <a:r>
              <a:rPr lang="es-MX" i="1" dirty="0" smtClean="0"/>
              <a:t>subgénero</a:t>
            </a:r>
            <a:r>
              <a:rPr lang="es-MX" dirty="0" smtClean="0"/>
              <a:t> que vamos a emplear: cómico, trágico, de aventuras, romántico, de suspense…</a:t>
            </a:r>
          </a:p>
          <a:p>
            <a:r>
              <a:rPr lang="es-MX" dirty="0" smtClean="0"/>
              <a:t>El </a:t>
            </a:r>
            <a:r>
              <a:rPr lang="es-MX" i="1" dirty="0" smtClean="0"/>
              <a:t>arco dramático</a:t>
            </a:r>
            <a:r>
              <a:rPr lang="es-MX" dirty="0" smtClean="0"/>
              <a:t>: aunque sea una historia corta, debe tener una tensión interior, un conflicto desarrollado y resuelto. Ese arco dramático tiene un </a:t>
            </a:r>
            <a:r>
              <a:rPr lang="es-MX" i="1" dirty="0" smtClean="0"/>
              <a:t>principio</a:t>
            </a:r>
            <a:r>
              <a:rPr lang="es-MX" dirty="0" smtClean="0"/>
              <a:t>, un </a:t>
            </a:r>
            <a:r>
              <a:rPr lang="es-MX" i="1" dirty="0" smtClean="0"/>
              <a:t>medio</a:t>
            </a:r>
            <a:r>
              <a:rPr lang="es-MX" dirty="0" smtClean="0"/>
              <a:t> y un </a:t>
            </a:r>
            <a:r>
              <a:rPr lang="es-MX" i="1" dirty="0" smtClean="0"/>
              <a:t>fin</a:t>
            </a:r>
            <a:r>
              <a:rPr lang="es-MX" dirty="0" smtClean="0"/>
              <a:t>. </a:t>
            </a:r>
          </a:p>
        </p:txBody>
      </p:sp>
      <p:pic>
        <p:nvPicPr>
          <p:cNvPr id="12" name="11 Marcador de contenido" descr="drama.gif"/>
          <p:cNvPicPr>
            <a:picLocks noGrp="1" noChangeAspect="1"/>
          </p:cNvPicPr>
          <p:nvPr>
            <p:ph sz="half" idx="4294967295"/>
          </p:nvPr>
        </p:nvPicPr>
        <p:blipFill>
          <a:blip r:embed="rId2"/>
          <a:stretch>
            <a:fillRect/>
          </a:stretch>
        </p:blipFill>
        <p:spPr>
          <a:xfrm>
            <a:off x="6856413" y="4786313"/>
            <a:ext cx="2287587" cy="1984375"/>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t>
            </a:r>
            <a:r>
              <a:rPr lang="es-MX" smtClean="0"/>
              <a:t>arco dramático</a:t>
            </a:r>
            <a:endParaRPr lang="es-MX" dirty="0"/>
          </a:p>
        </p:txBody>
      </p:sp>
      <p:pic>
        <p:nvPicPr>
          <p:cNvPr id="6" name="5 Marcador de contenido" descr="chaplin8"/>
          <p:cNvPicPr>
            <a:picLocks noGrp="1"/>
          </p:cNvPicPr>
          <p:nvPr>
            <p:ph idx="1"/>
          </p:nvPr>
        </p:nvPicPr>
        <p:blipFill>
          <a:blip r:embed="rId2"/>
          <a:srcRect/>
          <a:stretch>
            <a:fillRect/>
          </a:stretch>
        </p:blipFill>
        <p:spPr bwMode="auto">
          <a:xfrm>
            <a:off x="928662" y="2214554"/>
            <a:ext cx="7500990" cy="4000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Presentación del conflicto</a:t>
            </a:r>
            <a:endParaRPr lang="es-MX" dirty="0"/>
          </a:p>
        </p:txBody>
      </p:sp>
      <p:sp>
        <p:nvSpPr>
          <p:cNvPr id="3" name="2 Marcador de contenido"/>
          <p:cNvSpPr>
            <a:spLocks noGrp="1"/>
          </p:cNvSpPr>
          <p:nvPr>
            <p:ph idx="1"/>
          </p:nvPr>
        </p:nvSpPr>
        <p:spPr/>
        <p:txBody>
          <a:bodyPr/>
          <a:lstStyle/>
          <a:p>
            <a:r>
              <a:rPr lang="es-MX" dirty="0" smtClean="0"/>
              <a:t>En este primer momento, se pretende capturar lo más rápidamente posible la atención del oyente, metiéndolo de cabeza en el asunto. [No se recomiendan entradas muy lentas, se recomienda iniciar con el conflicto directamente]</a:t>
            </a:r>
          </a:p>
          <a:p>
            <a:endParaRPr lang="es-MX"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Enredo del conflicto</a:t>
            </a:r>
            <a:endParaRPr lang="es-MX" dirty="0"/>
          </a:p>
        </p:txBody>
      </p:sp>
      <p:sp>
        <p:nvSpPr>
          <p:cNvPr id="3" name="2 Marcador de contenido"/>
          <p:cNvSpPr>
            <a:spLocks noGrp="1"/>
          </p:cNvSpPr>
          <p:nvPr>
            <p:ph idx="1"/>
          </p:nvPr>
        </p:nvSpPr>
        <p:spPr/>
        <p:txBody>
          <a:bodyPr>
            <a:normAutofit fontScale="92500"/>
          </a:bodyPr>
          <a:lstStyle/>
          <a:p>
            <a:r>
              <a:rPr lang="es-MX" dirty="0" smtClean="0"/>
              <a:t>Una vez presentado el conflicto, hay que ir complicando las cosas, apretando la cuerda, sometiendo los personajes a sucesivas crisis. ¿Cuántas? Depende del formato. Una larga radionovela hará innumerables picos en su argumento. Pero para los dramas medianos y cortos funciona mágicamente el número tres.</a:t>
            </a:r>
          </a:p>
          <a:p>
            <a:r>
              <a:rPr lang="es-MX" dirty="0" smtClean="0"/>
              <a:t>En un enredo siempre hay algo oculto, un dato que falta, una clave que se esconde. Puede suceder que uno o varios personajes conozcan esa clave y los oyentes no. O al revés, que los oyentes saben lo que los personajes ni siquiera sospechan.</a:t>
            </a:r>
          </a:p>
          <a:p>
            <a:endParaRPr lang="es-MX"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71480"/>
            <a:ext cx="8229600" cy="918418"/>
          </a:xfrm>
        </p:spPr>
        <p:txBody>
          <a:bodyPr>
            <a:normAutofit/>
          </a:bodyPr>
          <a:lstStyle/>
          <a:p>
            <a:r>
              <a:rPr lang="es-MX" b="1" dirty="0" smtClean="0"/>
              <a:t>Desenlace del conflicto</a:t>
            </a:r>
            <a:endParaRPr lang="es-MX" dirty="0"/>
          </a:p>
        </p:txBody>
      </p:sp>
      <p:sp>
        <p:nvSpPr>
          <p:cNvPr id="3" name="2 Marcador de contenido"/>
          <p:cNvSpPr>
            <a:spLocks noGrp="1"/>
          </p:cNvSpPr>
          <p:nvPr>
            <p:ph idx="1"/>
          </p:nvPr>
        </p:nvSpPr>
        <p:spPr>
          <a:xfrm>
            <a:off x="457200" y="1500174"/>
            <a:ext cx="8229600" cy="4857784"/>
          </a:xfrm>
        </p:spPr>
        <p:txBody>
          <a:bodyPr>
            <a:normAutofit fontScale="92500"/>
          </a:bodyPr>
          <a:lstStyle/>
          <a:p>
            <a:r>
              <a:rPr lang="es-MX" dirty="0" smtClean="0"/>
              <a:t>El desenlace debe surgir de la misma trama de los hechos, ser una </a:t>
            </a:r>
            <a:r>
              <a:rPr lang="es-MX" i="1" dirty="0" smtClean="0"/>
              <a:t>consecuencia</a:t>
            </a:r>
            <a:r>
              <a:rPr lang="es-MX" dirty="0" smtClean="0"/>
              <a:t> del enredo que hemos inventado. </a:t>
            </a:r>
          </a:p>
          <a:p>
            <a:r>
              <a:rPr lang="es-MX" dirty="0" smtClean="0"/>
              <a:t>Hay que irlo preparando en el libreto y presintiendo en la mente del oyente. Por esto, se dice que los dramas se escriben </a:t>
            </a:r>
            <a:r>
              <a:rPr lang="es-MX" i="1" dirty="0" smtClean="0"/>
              <a:t>desde el final</a:t>
            </a:r>
            <a:r>
              <a:rPr lang="es-MX" dirty="0" smtClean="0"/>
              <a:t>. No puedo redactar la primera línea si no sé a dónde va a desembocar todo el conflicto. Sólo desde la meta puedo trazar la línea de carrera. </a:t>
            </a:r>
          </a:p>
          <a:p>
            <a:r>
              <a:rPr lang="es-MX" dirty="0" smtClean="0"/>
              <a:t>El mejor final, como decía Aristóteles, es el que presenta una </a:t>
            </a:r>
            <a:r>
              <a:rPr lang="es-MX" i="1" dirty="0" smtClean="0"/>
              <a:t>sorpresa</a:t>
            </a:r>
            <a:r>
              <a:rPr lang="es-MX" dirty="0" smtClean="0"/>
              <a:t>. Al gran público, nada le agrada tanto como el final inesperado, que ocurra lo imprevisto, que los pájaros le tiren a la escopeta: </a:t>
            </a:r>
            <a:r>
              <a:rPr lang="es-MX" i="1" dirty="0" smtClean="0"/>
              <a:t>Invertir la expectativa del público.</a:t>
            </a:r>
            <a:endParaRPr lang="es-MX"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229600" cy="989856"/>
          </a:xfrm>
        </p:spPr>
        <p:txBody>
          <a:bodyPr/>
          <a:lstStyle/>
          <a:p>
            <a:r>
              <a:rPr lang="es-MX" dirty="0" smtClean="0"/>
              <a:t>Tipos de sorpresa</a:t>
            </a:r>
            <a:endParaRPr lang="es-MX" dirty="0"/>
          </a:p>
        </p:txBody>
      </p:sp>
      <p:sp>
        <p:nvSpPr>
          <p:cNvPr id="3" name="2 Marcador de contenido"/>
          <p:cNvSpPr>
            <a:spLocks noGrp="1"/>
          </p:cNvSpPr>
          <p:nvPr>
            <p:ph idx="1"/>
          </p:nvPr>
        </p:nvSpPr>
        <p:spPr>
          <a:xfrm>
            <a:off x="457200" y="1571612"/>
            <a:ext cx="8229600" cy="4714908"/>
          </a:xfrm>
        </p:spPr>
        <p:txBody>
          <a:bodyPr/>
          <a:lstStyle/>
          <a:p>
            <a:r>
              <a:rPr lang="es-MX" sz="3600" dirty="0" smtClean="0"/>
              <a:t>Hay dos tipos fundamentales de sorpresas: cuando el público no sabe lo que va a ocurrir o cuando ya conoce el desenlace, pero lo que no sabe es cómo se las ingeniará el protagonista para llegar hasta ahí. En ambos casos, el oyente disfruta el placer del suceso inesperado. </a:t>
            </a:r>
          </a:p>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714356"/>
            <a:ext cx="8229600" cy="846980"/>
          </a:xfrm>
        </p:spPr>
        <p:txBody>
          <a:bodyPr/>
          <a:lstStyle/>
          <a:p>
            <a:r>
              <a:rPr lang="es-MX" dirty="0" smtClean="0"/>
              <a:t>La obra de HG. Wells</a:t>
            </a:r>
            <a:endParaRPr lang="es-MX" dirty="0"/>
          </a:p>
        </p:txBody>
      </p:sp>
      <p:pic>
        <p:nvPicPr>
          <p:cNvPr id="7" name="6 Marcador de contenido" descr="wellles.jpg"/>
          <p:cNvPicPr>
            <a:picLocks noGrp="1" noChangeAspect="1"/>
          </p:cNvPicPr>
          <p:nvPr>
            <p:ph sz="half" idx="1"/>
          </p:nvPr>
        </p:nvPicPr>
        <p:blipFill>
          <a:blip r:embed="rId2"/>
          <a:stretch>
            <a:fillRect/>
          </a:stretch>
        </p:blipFill>
        <p:spPr>
          <a:xfrm>
            <a:off x="642910" y="1544016"/>
            <a:ext cx="3643337" cy="4608174"/>
          </a:xfrm>
        </p:spPr>
      </p:pic>
      <p:sp>
        <p:nvSpPr>
          <p:cNvPr id="6" name="5 Marcador de contenido"/>
          <p:cNvSpPr>
            <a:spLocks noGrp="1"/>
          </p:cNvSpPr>
          <p:nvPr>
            <p:ph sz="half" idx="2"/>
          </p:nvPr>
        </p:nvSpPr>
        <p:spPr/>
        <p:txBody>
          <a:bodyPr>
            <a:normAutofit fontScale="70000" lnSpcReduction="20000"/>
          </a:bodyPr>
          <a:lstStyle/>
          <a:p>
            <a:r>
              <a:rPr lang="es-ES" dirty="0" smtClean="0"/>
              <a:t>Los </a:t>
            </a:r>
            <a:r>
              <a:rPr lang="es-ES" dirty="0"/>
              <a:t>hechos se relataron en forma de noticiario, narrando la caída de meteoritos que posteriormente corresponderían a los contenedores de naves marcianas que derrotarían a las fuerzas norteamericanas usando una especie de "rayo de calor" y gases venenosos. </a:t>
            </a:r>
            <a:endParaRPr lang="es-ES" dirty="0" smtClean="0"/>
          </a:p>
          <a:p>
            <a:r>
              <a:rPr lang="es-ES" dirty="0" smtClean="0"/>
              <a:t>La </a:t>
            </a:r>
            <a:r>
              <a:rPr lang="es-ES" dirty="0"/>
              <a:t>introducción del programa explicaba que se trataba de una dramatización de la obra de H. G. Wells; en el minuto 40:30 aproximadamente aparecía el segundo mensaje aclaratorio, seguido de la narración en tercera persona de </a:t>
            </a:r>
            <a:r>
              <a:rPr lang="es-ES" dirty="0" err="1"/>
              <a:t>Orson</a:t>
            </a:r>
            <a:r>
              <a:rPr lang="es-ES" dirty="0"/>
              <a:t> </a:t>
            </a:r>
            <a:r>
              <a:rPr lang="es-ES" dirty="0" err="1"/>
              <a:t>Welles</a:t>
            </a:r>
            <a:r>
              <a:rPr lang="es-ES" dirty="0"/>
              <a:t>, quince minutos después de la alarma general del país, que llegó a pensar que estaba siendo invadido.</a:t>
            </a:r>
            <a:endParaRPr lang="es-MX" dirty="0"/>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857232"/>
            <a:ext cx="4038600" cy="5497693"/>
          </a:xfrm>
        </p:spPr>
        <p:txBody>
          <a:bodyPr>
            <a:normAutofit fontScale="85000" lnSpcReduction="10000"/>
          </a:bodyPr>
          <a:lstStyle/>
          <a:p>
            <a:r>
              <a:rPr lang="es-ES" dirty="0"/>
              <a:t>Los oyentes que sintonizaron la emisión y no escucharon la introducción pensaron que se trataba de una emisión real de noticias, lo cual provocó el pánico en las calles de Nueva </a:t>
            </a:r>
            <a:r>
              <a:rPr lang="es-ES" dirty="0" smtClean="0"/>
              <a:t>York y </a:t>
            </a:r>
            <a:r>
              <a:rPr lang="es-ES" dirty="0"/>
              <a:t>Nueva </a:t>
            </a:r>
            <a:r>
              <a:rPr lang="es-ES" dirty="0" smtClean="0"/>
              <a:t>Jersey (donde </a:t>
            </a:r>
            <a:r>
              <a:rPr lang="es-ES" dirty="0"/>
              <a:t>supuestamente se habrían originado los informes). </a:t>
            </a:r>
            <a:endParaRPr lang="es-ES" dirty="0" smtClean="0"/>
          </a:p>
          <a:p>
            <a:r>
              <a:rPr lang="es-ES" dirty="0" smtClean="0"/>
              <a:t>La </a:t>
            </a:r>
            <a:r>
              <a:rPr lang="es-ES" dirty="0"/>
              <a:t>comisaría de policía y las redacciones de noticias estaban bloqueadas por las llamadas de oyentes aterrorizados y desesperados que intentaban protegerse de los ficticios ataques con gas de los marcianos</a:t>
            </a:r>
            <a:r>
              <a:rPr lang="es-ES" dirty="0" smtClean="0"/>
              <a:t>.</a:t>
            </a:r>
            <a:endParaRPr lang="es-MX" dirty="0"/>
          </a:p>
        </p:txBody>
      </p:sp>
      <p:pic>
        <p:nvPicPr>
          <p:cNvPr id="7" name="6 Marcador de contenido" descr="jorge_pinto.jpg"/>
          <p:cNvPicPr>
            <a:picLocks noGrp="1" noChangeAspect="1"/>
          </p:cNvPicPr>
          <p:nvPr>
            <p:ph sz="half" idx="2"/>
          </p:nvPr>
        </p:nvPicPr>
        <p:blipFill>
          <a:blip r:embed="rId2"/>
          <a:stretch>
            <a:fillRect/>
          </a:stretch>
        </p:blipFill>
        <p:spPr>
          <a:xfrm>
            <a:off x="4572000" y="857232"/>
            <a:ext cx="4287486" cy="521592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err="1" smtClean="0"/>
              <a:t>Orson</a:t>
            </a:r>
            <a:r>
              <a:rPr lang="es-MX" dirty="0" smtClean="0"/>
              <a:t> </a:t>
            </a:r>
            <a:r>
              <a:rPr lang="es-MX" dirty="0" err="1" smtClean="0"/>
              <a:t>Welles</a:t>
            </a:r>
            <a:endParaRPr lang="es-MX" dirty="0"/>
          </a:p>
        </p:txBody>
      </p:sp>
      <p:sp>
        <p:nvSpPr>
          <p:cNvPr id="6" name="5 Marcador de texto"/>
          <p:cNvSpPr>
            <a:spLocks noGrp="1"/>
          </p:cNvSpPr>
          <p:nvPr>
            <p:ph type="body" sz="half" idx="2"/>
          </p:nvPr>
        </p:nvSpPr>
        <p:spPr/>
        <p:txBody>
          <a:bodyPr/>
          <a:lstStyle/>
          <a:p>
            <a:r>
              <a:rPr lang="es-ES" dirty="0"/>
              <a:t>La histeria colectiva demostró el poder de los medios de comunicación de masas, y este curioso episodio también catapultó a la cima la carrera de </a:t>
            </a:r>
            <a:r>
              <a:rPr lang="es-ES" dirty="0" err="1"/>
              <a:t>Welles</a:t>
            </a:r>
            <a:r>
              <a:rPr lang="es-ES" dirty="0"/>
              <a:t>.</a:t>
            </a:r>
            <a:endParaRPr lang="es-MX" dirty="0"/>
          </a:p>
          <a:p>
            <a:endParaRPr lang="es-MX" dirty="0"/>
          </a:p>
        </p:txBody>
      </p:sp>
      <p:pic>
        <p:nvPicPr>
          <p:cNvPr id="7" name="6 Marcador de posición de imagen" descr="orson2.jpg"/>
          <p:cNvPicPr>
            <a:picLocks noGrp="1" noChangeAspect="1"/>
          </p:cNvPicPr>
          <p:nvPr>
            <p:ph type="pic" idx="1"/>
          </p:nvPr>
        </p:nvPicPr>
        <p:blipFill>
          <a:blip r:embed="rId2"/>
          <a:srcRect t="4044" b="4044"/>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4929198"/>
            <a:ext cx="7772400" cy="1362075"/>
          </a:xfrm>
        </p:spPr>
        <p:txBody>
          <a:bodyPr/>
          <a:lstStyle/>
          <a:p>
            <a:r>
              <a:rPr lang="es-MX" dirty="0" smtClean="0"/>
              <a:t/>
            </a:r>
            <a:br>
              <a:rPr lang="es-MX" dirty="0" smtClean="0"/>
            </a:br>
            <a:r>
              <a:rPr lang="es-MX" dirty="0" smtClean="0"/>
              <a:t>Qué pasó en </a:t>
            </a:r>
            <a:r>
              <a:rPr lang="es-MX" dirty="0" err="1" smtClean="0"/>
              <a:t>latinoamérica</a:t>
            </a:r>
            <a:endParaRPr lang="es-MX" dirty="0"/>
          </a:p>
        </p:txBody>
      </p:sp>
      <p:pic>
        <p:nvPicPr>
          <p:cNvPr id="4" name="3 Imagen" descr="imagen7.jpg"/>
          <p:cNvPicPr>
            <a:picLocks noChangeAspect="1"/>
          </p:cNvPicPr>
          <p:nvPr/>
        </p:nvPicPr>
        <p:blipFill>
          <a:blip r:embed="rId2"/>
          <a:stretch>
            <a:fillRect/>
          </a:stretch>
        </p:blipFill>
        <p:spPr>
          <a:xfrm>
            <a:off x="1571604" y="357166"/>
            <a:ext cx="6075830" cy="435771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inicio</a:t>
            </a:r>
            <a:endParaRPr lang="es-MX" dirty="0"/>
          </a:p>
        </p:txBody>
      </p:sp>
      <p:sp>
        <p:nvSpPr>
          <p:cNvPr id="3" name="2 Marcador de contenido"/>
          <p:cNvSpPr>
            <a:spLocks noGrp="1"/>
          </p:cNvSpPr>
          <p:nvPr>
            <p:ph idx="1"/>
          </p:nvPr>
        </p:nvSpPr>
        <p:spPr/>
        <p:txBody>
          <a:bodyPr>
            <a:normAutofit/>
          </a:bodyPr>
          <a:lstStyle/>
          <a:p>
            <a:r>
              <a:rPr lang="es-MX" dirty="0" smtClean="0"/>
              <a:t>En 1948, Félix B. </a:t>
            </a:r>
            <a:r>
              <a:rPr lang="es-MX" dirty="0" err="1" smtClean="0"/>
              <a:t>Caignet</a:t>
            </a:r>
            <a:r>
              <a:rPr lang="es-MX" dirty="0" smtClean="0"/>
              <a:t> lanza al aire el mayor éxito de la radio latinoamericana, </a:t>
            </a:r>
            <a:r>
              <a:rPr lang="es-MX" i="1" dirty="0" smtClean="0"/>
              <a:t>El Derecho de Nacer</a:t>
            </a:r>
            <a:r>
              <a:rPr lang="es-MX" dirty="0" smtClean="0"/>
              <a:t>. </a:t>
            </a:r>
            <a:endParaRPr lang="es-MX" dirty="0" smtClean="0"/>
          </a:p>
          <a:p>
            <a:r>
              <a:rPr lang="es-MX" dirty="0" smtClean="0"/>
              <a:t>Junto </a:t>
            </a:r>
            <a:r>
              <a:rPr lang="es-MX" dirty="0" smtClean="0"/>
              <a:t>con el azúcar, Cuba exporta lágrimas para todo el continente.</a:t>
            </a:r>
          </a:p>
          <a:p>
            <a:r>
              <a:rPr lang="es-MX" dirty="0" smtClean="0"/>
              <a:t>Los </a:t>
            </a:r>
            <a:r>
              <a:rPr lang="es-MX" dirty="0" smtClean="0"/>
              <a:t>artistas de la isla caribeña forman un Comité de Lucha Pro Programas Musicales que visita las radios y reclama </a:t>
            </a:r>
            <a:r>
              <a:rPr lang="es-MX" i="1" dirty="0" smtClean="0"/>
              <a:t>menos llanto y más canciones</a:t>
            </a:r>
            <a:r>
              <a:rPr lang="es-MX" dirty="0" smtClean="0"/>
              <a:t>. </a:t>
            </a:r>
            <a:endParaRPr lang="es-MX" dirty="0" smtClean="0"/>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5181616"/>
          </a:xfrm>
        </p:spPr>
        <p:txBody>
          <a:bodyPr/>
          <a:lstStyle/>
          <a:p>
            <a:r>
              <a:rPr lang="es-MX" dirty="0" smtClean="0"/>
              <a:t>Los empresarios sólo atienden a los puntos del </a:t>
            </a:r>
            <a:r>
              <a:rPr lang="es-MX" i="1" dirty="0" smtClean="0"/>
              <a:t>rating</a:t>
            </a:r>
            <a:r>
              <a:rPr lang="es-MX" dirty="0" smtClean="0"/>
              <a:t> y a los dólares que crecen en sus manos como la espuma de los jabones que patrocinan las </a:t>
            </a:r>
            <a:r>
              <a:rPr lang="es-MX" i="1" dirty="0" err="1" smtClean="0"/>
              <a:t>soap</a:t>
            </a:r>
            <a:r>
              <a:rPr lang="es-MX" i="1" dirty="0" smtClean="0"/>
              <a:t> operas</a:t>
            </a:r>
            <a:r>
              <a:rPr lang="es-MX" dirty="0" smtClean="0"/>
              <a:t> criollas. </a:t>
            </a:r>
          </a:p>
          <a:p>
            <a:r>
              <a:rPr lang="es-MX" dirty="0" smtClean="0"/>
              <a:t>Los oyentes  piden más y más radionovelas, las exigen. </a:t>
            </a:r>
          </a:p>
          <a:p>
            <a:r>
              <a:rPr lang="es-MX" dirty="0" smtClean="0"/>
              <a:t>[De pronto, los libretos fueron un problema y se comenzó a recurrir a libretos viejos en los que se cambiaban situaciones, nombres  y a veces los diálogos del héroe pasaban a la heroína y viceversa]</a:t>
            </a:r>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EL-DERECHO-DE-NACER1.jpg"/>
          <p:cNvPicPr>
            <a:picLocks noChangeAspect="1"/>
          </p:cNvPicPr>
          <p:nvPr/>
        </p:nvPicPr>
        <p:blipFill>
          <a:blip r:embed="rId2"/>
          <a:stretch>
            <a:fillRect/>
          </a:stretch>
        </p:blipFill>
        <p:spPr>
          <a:xfrm rot="1806818">
            <a:off x="4586031" y="1286358"/>
            <a:ext cx="3240888" cy="4629839"/>
          </a:xfrm>
          <a:prstGeom prst="rect">
            <a:avLst/>
          </a:prstGeom>
        </p:spPr>
      </p:pic>
      <p:sp>
        <p:nvSpPr>
          <p:cNvPr id="8" name="7 CuadroTexto"/>
          <p:cNvSpPr txBox="1"/>
          <p:nvPr/>
        </p:nvSpPr>
        <p:spPr>
          <a:xfrm rot="1005496">
            <a:off x="714348" y="2071678"/>
            <a:ext cx="2928958" cy="1200329"/>
          </a:xfrm>
          <a:prstGeom prst="rect">
            <a:avLst/>
          </a:prstGeom>
          <a:noFill/>
        </p:spPr>
        <p:txBody>
          <a:bodyPr wrap="square" rtlCol="0">
            <a:spAutoFit/>
          </a:bodyPr>
          <a:lstStyle/>
          <a:p>
            <a:r>
              <a:rPr lang="es-MX" sz="2400" dirty="0" smtClean="0">
                <a:latin typeface="Blue Highway" pitchFamily="2" charset="0"/>
              </a:rPr>
              <a:t>El derecho de nacer pasa del éxito Radiofónico al Cine</a:t>
            </a:r>
            <a:endParaRPr lang="es-MX" sz="2400" dirty="0">
              <a:latin typeface="Blue Highway" pitchFamily="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273</TotalTime>
  <Words>1576</Words>
  <Application>Microsoft Office PowerPoint</Application>
  <PresentationFormat>Presentación en pantalla (4:3)</PresentationFormat>
  <Paragraphs>78</Paragraphs>
  <Slides>25</Slides>
  <Notes>0</Notes>
  <HiddenSlides>0</HiddenSlides>
  <MMClips>1</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Flujo</vt:lpstr>
      <vt:lpstr>Dramatización en Radio</vt:lpstr>
      <vt:lpstr>Historia</vt:lpstr>
      <vt:lpstr>La obra de HG. Wells</vt:lpstr>
      <vt:lpstr>Diapositiva 4</vt:lpstr>
      <vt:lpstr>Orson Welles</vt:lpstr>
      <vt:lpstr> Qué pasó en latinoamérica</vt:lpstr>
      <vt:lpstr>El inicio</vt:lpstr>
      <vt:lpstr>Diapositiva 8</vt:lpstr>
      <vt:lpstr>Diapositiva 9</vt:lpstr>
      <vt:lpstr>Diapositiva 10</vt:lpstr>
      <vt:lpstr>Diapositiva 11</vt:lpstr>
      <vt:lpstr>Pero por qué el Drama</vt:lpstr>
      <vt:lpstr>Definición</vt:lpstr>
      <vt:lpstr>Diapositiva 14</vt:lpstr>
      <vt:lpstr>El Conflicto</vt:lpstr>
      <vt:lpstr>Mecanismo de un conflicto.</vt:lpstr>
      <vt:lpstr>El engranaje</vt:lpstr>
      <vt:lpstr>¿Y la inspiración de dónde?</vt:lpstr>
      <vt:lpstr>Empezar por el principio</vt:lpstr>
      <vt:lpstr>Para construir la historia</vt:lpstr>
      <vt:lpstr>El arco dramático</vt:lpstr>
      <vt:lpstr>Presentación del conflicto</vt:lpstr>
      <vt:lpstr>Enredo del conflicto</vt:lpstr>
      <vt:lpstr>Desenlace del conflicto</vt:lpstr>
      <vt:lpstr>Tipos de sorpresa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Dramatización en Radio</dc:title>
  <dc:creator>Antonio</dc:creator>
  <cp:lastModifiedBy>Antonio</cp:lastModifiedBy>
  <cp:revision>25</cp:revision>
  <dcterms:created xsi:type="dcterms:W3CDTF">2009-01-05T05:51:48Z</dcterms:created>
  <dcterms:modified xsi:type="dcterms:W3CDTF">2009-06-24T23:04:43Z</dcterms:modified>
</cp:coreProperties>
</file>