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ABF61-BEB6-4751-849A-F6CAF6C5EBBE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9E2CB-2679-4069-AC00-B2AA33E1D0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EAF2E-43AF-42D9-AEEA-E47E1712C608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3824AC-2599-4876-ABB5-90F93445C599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bc.co.uk/spanish/avconsole/bb_wm_fs.shtml?redirect=fs.shtml&amp;lang=es&amp;nbram=1&amp;nbwm=1&amp;bbwm=1&amp;bbram=1&amp;ws_pathtostory=http://www.bbc.co.uk/spanish/avradio/avfile/2006/06/&amp;bbcws=1&amp;ws_storyid=060621_mundo_ho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NOTICIA EN RADIO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Lic. José Antonio Zavaleta Landa</a:t>
            </a:r>
          </a:p>
          <a:p>
            <a:r>
              <a:rPr lang="es-MX" dirty="0" smtClean="0"/>
              <a:t>Facultad de </a:t>
            </a:r>
            <a:r>
              <a:rPr lang="es-MX" dirty="0"/>
              <a:t>E</a:t>
            </a:r>
            <a:r>
              <a:rPr lang="es-MX" dirty="0" smtClean="0"/>
              <a:t>studios Superiores Aragón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Nota ampliada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57686" y="2428868"/>
            <a:ext cx="4329114" cy="3895732"/>
          </a:xfrm>
        </p:spPr>
        <p:txBody>
          <a:bodyPr/>
          <a:lstStyle/>
          <a:p>
            <a:r>
              <a:rPr lang="es-ES" dirty="0"/>
              <a:t>Para las principales noticias del día y para aquellas de difícil interpretación, utilizaremos las </a:t>
            </a:r>
            <a:r>
              <a:rPr lang="es-ES" i="1" dirty="0"/>
              <a:t>notas ampliadas</a:t>
            </a:r>
            <a:r>
              <a:rPr lang="es-ES" dirty="0"/>
              <a:t> o contextuadas.</a:t>
            </a:r>
            <a:endParaRPr lang="es-MX" dirty="0"/>
          </a:p>
        </p:txBody>
      </p:sp>
      <p:pic>
        <p:nvPicPr>
          <p:cNvPr id="5" name="4 Imagen" descr="Aristegu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782" y="2071678"/>
            <a:ext cx="3044189" cy="44767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rtDeco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¿En qué consiste ampliar o contextuar una noticia</a:t>
            </a:r>
            <a:r>
              <a:rPr lang="es-ES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i="1" dirty="0"/>
              <a:t>Situar geográfica o históricamente los hechos.</a:t>
            </a:r>
            <a:r>
              <a:rPr lang="es-ES" dirty="0"/>
              <a:t> </a:t>
            </a:r>
            <a:endParaRPr lang="es-MX" dirty="0"/>
          </a:p>
          <a:p>
            <a:pPr>
              <a:buNone/>
            </a:pPr>
            <a:r>
              <a:rPr lang="es-ES" i="1" dirty="0" smtClean="0"/>
              <a:t>Relacionar </a:t>
            </a:r>
            <a:r>
              <a:rPr lang="es-ES" i="1" dirty="0"/>
              <a:t>un hecho con otros.</a:t>
            </a:r>
            <a:r>
              <a:rPr lang="es-ES" dirty="0"/>
              <a:t> </a:t>
            </a:r>
          </a:p>
          <a:p>
            <a:pPr>
              <a:buNone/>
            </a:pPr>
            <a:r>
              <a:rPr lang="es-ES" i="1" dirty="0" smtClean="0"/>
              <a:t>Revelar </a:t>
            </a:r>
            <a:r>
              <a:rPr lang="es-ES" i="1" dirty="0"/>
              <a:t>otras causas. </a:t>
            </a:r>
            <a:endParaRPr lang="es-MX" dirty="0"/>
          </a:p>
          <a:p>
            <a:pPr>
              <a:buNone/>
            </a:pPr>
            <a:r>
              <a:rPr lang="es-ES" i="1" dirty="0" smtClean="0"/>
              <a:t>Complementar </a:t>
            </a:r>
            <a:r>
              <a:rPr lang="es-ES" i="1" dirty="0"/>
              <a:t>la información.</a:t>
            </a:r>
            <a:r>
              <a:rPr lang="es-ES" dirty="0"/>
              <a:t> </a:t>
            </a:r>
            <a:endParaRPr lang="es-MX" dirty="0"/>
          </a:p>
          <a:p>
            <a:pPr>
              <a:buNone/>
            </a:pPr>
            <a:r>
              <a:rPr lang="es-ES" i="1" dirty="0" smtClean="0"/>
              <a:t>Prever </a:t>
            </a:r>
            <a:r>
              <a:rPr lang="es-ES" i="1" dirty="0"/>
              <a:t>consecuencias de los hechos.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Nota documentada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El equivalente de una noticia con foto en la prensa escrita es la noticia con audio en la radio, la que llamaremos </a:t>
            </a:r>
            <a:r>
              <a:rPr lang="es-ES" i="1" dirty="0"/>
              <a:t>nota documentada</a:t>
            </a:r>
            <a:r>
              <a:rPr lang="es-ES" dirty="0"/>
              <a:t>. Esta consiste en incorporar al texto elaborado por el periodista las palabras de un testigo de los hechos o las declaraciones de un protagonista de la noticia. </a:t>
            </a:r>
            <a:endParaRPr lang="es-ES" dirty="0" smtClean="0"/>
          </a:p>
          <a:p>
            <a:r>
              <a:rPr lang="es-ES" dirty="0" smtClean="0"/>
              <a:t>Estos </a:t>
            </a:r>
            <a:r>
              <a:rPr lang="es-ES" i="1" dirty="0" smtClean="0"/>
              <a:t>insertos</a:t>
            </a:r>
            <a:r>
              <a:rPr lang="es-ES" dirty="0" smtClean="0"/>
              <a:t> permiten </a:t>
            </a:r>
            <a:r>
              <a:rPr lang="es-ES" dirty="0"/>
              <a:t>mucha variedad de voces en el espacio informativo, abrillantan la noticia y, sobre todo, afirman su veracidad. Los pequeños fragmentos pueden tomarse de entrevistas realizadas por el personal de radio, o grabar audio de otras </a:t>
            </a:r>
            <a:r>
              <a:rPr lang="es-ES" dirty="0" smtClean="0"/>
              <a:t>emisoras, </a:t>
            </a:r>
            <a:r>
              <a:rPr lang="es-ES" dirty="0"/>
              <a:t>de la televisión, el satélite o Internet. 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s-ES" dirty="0" smtClean="0"/>
              <a:t>Por definición, los clips son breves. Puede insertarse una frase de tres o cuatro segundos, puede incluirse un corte de veinte. No hay que prefijar la duración.</a:t>
            </a:r>
          </a:p>
          <a:p>
            <a:r>
              <a:rPr lang="es-ES" dirty="0" smtClean="0"/>
              <a:t>Es mejor dos o tres cortes breves a lo largo de una nota, que uno solito y muy extenso. </a:t>
            </a:r>
          </a:p>
          <a:p>
            <a:r>
              <a:rPr lang="es-ES" dirty="0" smtClean="0"/>
              <a:t>Si el fragmento va a alargarse mucho, podríamos pensar en otros formatos más adecuados para verter la información, desde una entrevista hasta una revista o un reportaje. 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 </a:t>
            </a:r>
            <a:r>
              <a:rPr lang="es-MX" dirty="0"/>
              <a:t/>
            </a:r>
            <a:br>
              <a:rPr lang="es-MX" dirty="0"/>
            </a:br>
            <a:r>
              <a:rPr lang="es-ES" b="1" dirty="0" smtClean="0"/>
              <a:t>Nota ilustrada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No se recomienda utilizar música ni FX de sonido en notas informativas pues llevan en sí una carga emotiva y permiten una interpretación subjetiva. </a:t>
            </a:r>
          </a:p>
          <a:p>
            <a:r>
              <a:rPr lang="es-MX" dirty="0" smtClean="0"/>
              <a:t>Sin embargo, José Ignacio López </a:t>
            </a:r>
            <a:r>
              <a:rPr lang="es-MX" dirty="0" err="1" smtClean="0"/>
              <a:t>Vigil</a:t>
            </a:r>
            <a:r>
              <a:rPr lang="es-MX" dirty="0" smtClean="0"/>
              <a:t> recomienda</a:t>
            </a:r>
            <a:r>
              <a:rPr lang="es-MX" dirty="0"/>
              <a:t> </a:t>
            </a:r>
            <a:r>
              <a:rPr lang="es-MX" dirty="0" smtClean="0"/>
              <a:t>que se utilicen </a:t>
            </a:r>
            <a:r>
              <a:rPr lang="es-MX" dirty="0" err="1" smtClean="0"/>
              <a:t>fx</a:t>
            </a:r>
            <a:r>
              <a:rPr lang="es-MX" dirty="0" smtClean="0"/>
              <a:t> cuando los audios están viciados y música cuando lo que se ambienta no lleva carga ideológica y más bien ambienta un hecho.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Entrada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Con una </a:t>
            </a:r>
            <a:r>
              <a:rPr lang="es-ES" dirty="0" smtClean="0"/>
              <a:t>interrogación</a:t>
            </a:r>
            <a:endParaRPr lang="es-MX" dirty="0"/>
          </a:p>
          <a:p>
            <a:pPr>
              <a:buNone/>
            </a:pPr>
            <a:r>
              <a:rPr lang="es-ES" dirty="0" smtClean="0"/>
              <a:t>Con </a:t>
            </a:r>
            <a:r>
              <a:rPr lang="es-ES" dirty="0"/>
              <a:t>una </a:t>
            </a:r>
            <a:r>
              <a:rPr lang="es-ES" dirty="0" smtClean="0"/>
              <a:t>admiración</a:t>
            </a:r>
            <a:r>
              <a:rPr lang="es-ES" dirty="0"/>
              <a:t> </a:t>
            </a:r>
            <a:endParaRPr lang="es-MX" dirty="0"/>
          </a:p>
          <a:p>
            <a:pPr>
              <a:buNone/>
            </a:pPr>
            <a:r>
              <a:rPr lang="es-ES" dirty="0">
                <a:sym typeface="Webdings"/>
              </a:rPr>
              <a:t>C</a:t>
            </a:r>
            <a:r>
              <a:rPr lang="es-ES" dirty="0" smtClean="0"/>
              <a:t>on </a:t>
            </a:r>
            <a:r>
              <a:rPr lang="es-ES" dirty="0"/>
              <a:t>una frase </a:t>
            </a:r>
            <a:r>
              <a:rPr lang="es-ES" dirty="0" smtClean="0"/>
              <a:t>ingeniosa</a:t>
            </a:r>
            <a:endParaRPr lang="es-ES" dirty="0"/>
          </a:p>
          <a:p>
            <a:pPr>
              <a:buNone/>
            </a:pPr>
            <a:r>
              <a:rPr lang="es-ES" dirty="0" smtClean="0"/>
              <a:t>Con </a:t>
            </a:r>
            <a:r>
              <a:rPr lang="es-ES" dirty="0"/>
              <a:t>una cita </a:t>
            </a:r>
            <a:r>
              <a:rPr lang="es-ES" dirty="0" smtClean="0"/>
              <a:t>directa</a:t>
            </a:r>
            <a:endParaRPr lang="es-ES" dirty="0"/>
          </a:p>
          <a:p>
            <a:pPr>
              <a:buNone/>
            </a:pPr>
            <a:r>
              <a:rPr lang="es-ES" dirty="0" smtClean="0"/>
              <a:t>Con </a:t>
            </a:r>
            <a:r>
              <a:rPr lang="es-ES" dirty="0"/>
              <a:t>una cita </a:t>
            </a:r>
            <a:r>
              <a:rPr lang="es-ES" dirty="0" smtClean="0"/>
              <a:t>célebre</a:t>
            </a:r>
            <a:r>
              <a:rPr lang="es-ES" dirty="0"/>
              <a:t> </a:t>
            </a:r>
            <a:endParaRPr lang="es-MX" dirty="0" smtClean="0"/>
          </a:p>
          <a:p>
            <a:pPr>
              <a:buNone/>
            </a:pPr>
            <a:r>
              <a:rPr lang="es-ES" dirty="0" smtClean="0"/>
              <a:t>Con </a:t>
            </a:r>
            <a:r>
              <a:rPr lang="es-ES" dirty="0"/>
              <a:t>un </a:t>
            </a:r>
            <a:r>
              <a:rPr lang="es-ES" dirty="0" smtClean="0"/>
              <a:t>refrán</a:t>
            </a:r>
            <a:endParaRPr lang="es-MX" dirty="0"/>
          </a:p>
          <a:p>
            <a:pPr>
              <a:buNone/>
            </a:pP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Entrada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Con una descripción</a:t>
            </a:r>
          </a:p>
          <a:p>
            <a:pPr>
              <a:buNone/>
            </a:pPr>
            <a:r>
              <a:rPr lang="es-ES" dirty="0" smtClean="0"/>
              <a:t>Con una narración</a:t>
            </a:r>
            <a:endParaRPr lang="es-MX" dirty="0" smtClean="0"/>
          </a:p>
          <a:p>
            <a:pPr>
              <a:buNone/>
            </a:pPr>
            <a:r>
              <a:rPr lang="es-ES" dirty="0" smtClean="0"/>
              <a:t>Con un retrato</a:t>
            </a:r>
            <a:endParaRPr lang="es-MX" dirty="0"/>
          </a:p>
          <a:p>
            <a:pPr>
              <a:buNone/>
            </a:pPr>
            <a:r>
              <a:rPr lang="es-ES" dirty="0" smtClean="0"/>
              <a:t>Con un puente entre los locutores</a:t>
            </a:r>
          </a:p>
          <a:p>
            <a:pPr>
              <a:buNone/>
            </a:pPr>
            <a:r>
              <a:rPr lang="es-ES" dirty="0" smtClean="0"/>
              <a:t> Con frases de urgencia periodística</a:t>
            </a:r>
          </a:p>
          <a:p>
            <a:pPr>
              <a:buNone/>
            </a:pPr>
            <a:r>
              <a:rPr lang="es-ES" dirty="0" smtClean="0"/>
              <a:t>Con un efecto de sonido</a:t>
            </a:r>
          </a:p>
          <a:p>
            <a:pPr>
              <a:buNone/>
            </a:pPr>
            <a:r>
              <a:rPr lang="es-ES" dirty="0" smtClean="0"/>
              <a:t>Con una música descriptiva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El </a:t>
            </a:r>
            <a:r>
              <a:rPr lang="es-ES" b="1" dirty="0" smtClean="0"/>
              <a:t>cuerpo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mejor referencia para explicar cómo debe desarrollarse el cuerpo de la nota radiofónica es la manera de dar las noticias en nuestra vida cotidiana. </a:t>
            </a:r>
            <a:endParaRPr lang="es-ES" dirty="0" smtClean="0"/>
          </a:p>
          <a:p>
            <a:r>
              <a:rPr lang="es-ES" dirty="0" smtClean="0"/>
              <a:t>Comenzamos </a:t>
            </a:r>
            <a:r>
              <a:rPr lang="es-ES" dirty="0"/>
              <a:t>por lo </a:t>
            </a:r>
            <a:r>
              <a:rPr lang="es-ES" dirty="0" err="1" smtClean="0"/>
              <a:t>fundamental,Luego</a:t>
            </a:r>
            <a:r>
              <a:rPr lang="es-ES" dirty="0" smtClean="0"/>
              <a:t> </a:t>
            </a:r>
            <a:r>
              <a:rPr lang="es-ES" dirty="0"/>
              <a:t>van saliendo los detalles, mezclando el orden lógico con el cronológico. Unos se van enlazando con </a:t>
            </a:r>
            <a:r>
              <a:rPr lang="es-ES" dirty="0" smtClean="0"/>
              <a:t>otros.</a:t>
            </a:r>
          </a:p>
          <a:p>
            <a:r>
              <a:rPr lang="es-ES" dirty="0" smtClean="0"/>
              <a:t>Todos </a:t>
            </a:r>
            <a:r>
              <a:rPr lang="es-ES" dirty="0"/>
              <a:t>los elementos son igualmente importantes, si están bien contados. No nos preocupamos de ir de más o menos —como en la nota escrita— ni de menos a más —como en la crónica o los formatos dramáticos—, sino de mantener una intensidad constante según avanza el relato. Así será el </a:t>
            </a:r>
            <a:r>
              <a:rPr lang="es-ES" i="1" dirty="0"/>
              <a:t>cuerpo</a:t>
            </a:r>
            <a:r>
              <a:rPr lang="es-ES" dirty="0"/>
              <a:t> de la nota radiofónica, todo llamativo. Como cuando uno desliza la vista por un cuerpo hermoso, bien proporcionado, de la cabeza a los pies.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El cierre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mayoría de las noticias no tienen cierre, simplemente </a:t>
            </a:r>
            <a:r>
              <a:rPr lang="es-ES" i="1" dirty="0"/>
              <a:t>terminan</a:t>
            </a:r>
            <a:r>
              <a:rPr lang="es-ES" dirty="0"/>
              <a:t>. En muchos casos, ésta puede ser la mejor solución, dado que la entrada de la siguiente nota despertará nuevamente el apetito informativo del radioescucha</a:t>
            </a:r>
            <a:r>
              <a:rPr lang="es-ES" dirty="0" smtClean="0"/>
              <a:t>.</a:t>
            </a:r>
            <a:endParaRPr lang="es-MX" dirty="0"/>
          </a:p>
          <a:p>
            <a:r>
              <a:rPr lang="es-ES" dirty="0"/>
              <a:t>Algunas noticias, las principales o las más pintorescas, sí pueden adornarse con alguna frase de cierre. Los mismos recursos que inventariamos para las entradas valen también para las salidas: la cita de un testigo, un refrán adecuado, un elemento descriptivo, un dato humorístico, un detalle ingenioso</a:t>
            </a:r>
            <a:r>
              <a:rPr lang="es-ES" dirty="0" smtClean="0"/>
              <a:t>.</a:t>
            </a:r>
            <a:r>
              <a:rPr lang="es-ES" dirty="0"/>
              <a:t> </a:t>
            </a:r>
            <a:endParaRPr lang="es-MX" dirty="0"/>
          </a:p>
          <a:p>
            <a:r>
              <a:rPr lang="es-ES" dirty="0"/>
              <a:t>El cierre es particularmente útil para darle algo de </a:t>
            </a:r>
            <a:r>
              <a:rPr lang="es-ES" i="1" dirty="0"/>
              <a:t>contexto</a:t>
            </a:r>
            <a:r>
              <a:rPr lang="es-ES" dirty="0"/>
              <a:t> a las notas simples.</a:t>
            </a: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noticiario de la BBC en Español</a:t>
            </a:r>
          </a:p>
          <a:p>
            <a:r>
              <a:rPr lang="es-MX" dirty="0" smtClean="0">
                <a:hlinkClick r:id="rId2"/>
              </a:rPr>
              <a:t>BBC Noticias</a:t>
            </a:r>
            <a:endParaRPr lang="es-MX" dirty="0"/>
          </a:p>
        </p:txBody>
      </p:sp>
      <p:pic>
        <p:nvPicPr>
          <p:cNvPr id="4" name="3 Imagen" descr="bbcnews_2003_Alistair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3429000"/>
            <a:ext cx="4643470" cy="2613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En inglés, se dice </a:t>
            </a:r>
            <a:r>
              <a:rPr lang="es-ES" i="1" dirty="0" err="1"/>
              <a:t>news</a:t>
            </a:r>
            <a:r>
              <a:rPr lang="es-ES" dirty="0"/>
              <a:t>. ¿Significa </a:t>
            </a:r>
            <a:r>
              <a:rPr lang="es-ES" i="1" dirty="0"/>
              <a:t>novedades</a:t>
            </a:r>
            <a:r>
              <a:rPr lang="es-ES" dirty="0"/>
              <a:t>? Parecería que sí, pero ocurre que los adjetivos </a:t>
            </a:r>
            <a:r>
              <a:rPr lang="es-ES" i="1" dirty="0"/>
              <a:t>in </a:t>
            </a:r>
            <a:r>
              <a:rPr lang="es-ES" i="1" dirty="0" err="1"/>
              <a:t>english</a:t>
            </a:r>
            <a:r>
              <a:rPr lang="es-ES" dirty="0"/>
              <a:t> no diferencian el singular del plural. Dicen que lo de </a:t>
            </a:r>
            <a:r>
              <a:rPr lang="es-ES" i="1" dirty="0" err="1"/>
              <a:t>news</a:t>
            </a:r>
            <a:r>
              <a:rPr lang="es-ES" dirty="0"/>
              <a:t> viene de los cuatro puntos cardinales, una periodística rosa de los vientos (</a:t>
            </a:r>
            <a:r>
              <a:rPr lang="es-ES" i="1" dirty="0" err="1"/>
              <a:t>north</a:t>
            </a:r>
            <a:r>
              <a:rPr lang="es-ES" i="1" dirty="0"/>
              <a:t>, </a:t>
            </a:r>
            <a:r>
              <a:rPr lang="es-ES" i="1" dirty="0" err="1"/>
              <a:t>east</a:t>
            </a:r>
            <a:r>
              <a:rPr lang="es-ES" i="1" dirty="0"/>
              <a:t>, </a:t>
            </a:r>
            <a:r>
              <a:rPr lang="es-ES" i="1" dirty="0" err="1"/>
              <a:t>west</a:t>
            </a:r>
            <a:r>
              <a:rPr lang="es-ES" i="1" dirty="0"/>
              <a:t> and </a:t>
            </a:r>
            <a:r>
              <a:rPr lang="es-ES" i="1" dirty="0" err="1"/>
              <a:t>south</a:t>
            </a:r>
            <a:r>
              <a:rPr lang="es-ES" dirty="0"/>
              <a:t>). Puede ser. En cualquier caso, la palabra anglosajona suena a </a:t>
            </a:r>
            <a:r>
              <a:rPr lang="es-ES" i="1" dirty="0"/>
              <a:t>algo nuevo</a:t>
            </a:r>
            <a:r>
              <a:rPr lang="es-ES" dirty="0"/>
              <a:t>. En francés, otro tanto: </a:t>
            </a:r>
            <a:r>
              <a:rPr lang="es-ES" i="1" dirty="0" err="1"/>
              <a:t>nouvelle</a:t>
            </a:r>
            <a:r>
              <a:rPr lang="es-ES" dirty="0"/>
              <a:t>, nueva</a:t>
            </a:r>
            <a:r>
              <a:rPr lang="es-ES" dirty="0" smtClean="0"/>
              <a:t>.</a:t>
            </a:r>
            <a:endParaRPr lang="es-MX" dirty="0"/>
          </a:p>
          <a:p>
            <a:r>
              <a:rPr lang="es-ES" dirty="0"/>
              <a:t>¿Y en castellano? La palabra noticia viene del latín </a:t>
            </a:r>
            <a:r>
              <a:rPr lang="es-ES" i="1" dirty="0" err="1"/>
              <a:t>notus</a:t>
            </a:r>
            <a:r>
              <a:rPr lang="es-ES" dirty="0"/>
              <a:t>, conocido.  </a:t>
            </a:r>
            <a:endParaRPr lang="es-MX" dirty="0"/>
          </a:p>
          <a:p>
            <a:r>
              <a:rPr lang="es-ES" dirty="0" smtClean="0"/>
              <a:t>La </a:t>
            </a:r>
            <a:r>
              <a:rPr lang="es-ES" dirty="0"/>
              <a:t>noticia responde a dos necesidades básicas y complementarias del ser humano: enterarse de lo que pasa (curiosidad) y comunicarlo a los demás (sociabilidad). </a:t>
            </a:r>
            <a:r>
              <a:rPr lang="es-ES" i="1" dirty="0"/>
              <a:t>Conocer y dar a conocer. </a:t>
            </a: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López </a:t>
            </a:r>
            <a:r>
              <a:rPr lang="es-ES" dirty="0" err="1"/>
              <a:t>Vigil</a:t>
            </a:r>
            <a:r>
              <a:rPr lang="es-ES" dirty="0"/>
              <a:t>, José </a:t>
            </a:r>
            <a:r>
              <a:rPr lang="es-ES" dirty="0" smtClean="0"/>
              <a:t>Ignacio</a:t>
            </a:r>
            <a:endParaRPr lang="es-MX" dirty="0"/>
          </a:p>
          <a:p>
            <a:r>
              <a:rPr lang="es-ES" b="1" i="1" dirty="0"/>
              <a:t>Manual urgente para </a:t>
            </a:r>
            <a:r>
              <a:rPr lang="es-ES" b="1" i="1" dirty="0" err="1"/>
              <a:t>radialistas</a:t>
            </a:r>
            <a:r>
              <a:rPr lang="es-ES" b="1" i="1" dirty="0"/>
              <a:t> apasionados</a:t>
            </a:r>
            <a:endParaRPr lang="es-MX" b="1" i="1" dirty="0"/>
          </a:p>
          <a:p>
            <a:r>
              <a:rPr lang="es-ES" dirty="0"/>
              <a:t>Ecuador, Quito, AMARC , 1997</a:t>
            </a:r>
            <a:r>
              <a:rPr lang="es-ES" dirty="0" smtClean="0"/>
              <a:t>.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Hechos</a:t>
            </a:r>
          </a:p>
          <a:p>
            <a:r>
              <a:rPr lang="es-MX" dirty="0" smtClean="0"/>
              <a:t>La actualidad</a:t>
            </a:r>
          </a:p>
          <a:p>
            <a:r>
              <a:rPr lang="es-MX" dirty="0" smtClean="0"/>
              <a:t>Interés colectivo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adi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285992"/>
            <a:ext cx="3500462" cy="3839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Otra 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noticia no es el hecho mismo, sino su </a:t>
            </a:r>
            <a:r>
              <a:rPr lang="es-ES" i="1" dirty="0"/>
              <a:t>relato</a:t>
            </a:r>
            <a:r>
              <a:rPr lang="es-ES" dirty="0"/>
              <a:t>, la versión de ese hecho a cargo del periodista o del corresponsal o, simplemente, del oyente que llama a la emisora y la da.</a:t>
            </a:r>
            <a:endParaRPr lang="es-MX" dirty="0"/>
          </a:p>
          <a:p>
            <a:r>
              <a:rPr lang="es-ES" i="1" dirty="0"/>
              <a:t>noticia es el relato de un hecho actual de interés colectivo. </a:t>
            </a:r>
            <a:endParaRPr lang="es-MX" dirty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Honestidad Periodística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Mantenerse fiel a los </a:t>
            </a:r>
            <a:r>
              <a:rPr lang="es-ES" i="1" dirty="0" smtClean="0"/>
              <a:t>hechos</a:t>
            </a:r>
          </a:p>
          <a:p>
            <a:r>
              <a:rPr lang="es-ES" i="1" dirty="0"/>
              <a:t>Comprobar los </a:t>
            </a:r>
            <a:r>
              <a:rPr lang="es-ES" i="1" dirty="0" smtClean="0"/>
              <a:t>hechos</a:t>
            </a:r>
          </a:p>
          <a:p>
            <a:r>
              <a:rPr lang="es-ES" i="1" dirty="0"/>
              <a:t>Separar hechos de comentarios</a:t>
            </a:r>
            <a:r>
              <a:rPr lang="es-ES" i="1" dirty="0" smtClean="0"/>
              <a:t>.</a:t>
            </a:r>
          </a:p>
          <a:p>
            <a:r>
              <a:rPr lang="es-ES" i="1" dirty="0"/>
              <a:t>Recurrir a la otra versión</a:t>
            </a:r>
            <a:r>
              <a:rPr lang="es-ES" dirty="0"/>
              <a:t>.</a:t>
            </a:r>
            <a:endParaRPr lang="es-MX" dirty="0"/>
          </a:p>
        </p:txBody>
      </p:sp>
      <p:pic>
        <p:nvPicPr>
          <p:cNvPr id="4" name="3 Imagen" descr="quien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554161"/>
            <a:ext cx="3932430" cy="29466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Fuentes de noticias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Fuentes directas</a:t>
            </a:r>
          </a:p>
          <a:p>
            <a:r>
              <a:rPr lang="es-MX" dirty="0" smtClean="0"/>
              <a:t>Fuentes indirectas</a:t>
            </a:r>
          </a:p>
          <a:p>
            <a:endParaRPr lang="es-MX" dirty="0"/>
          </a:p>
        </p:txBody>
      </p:sp>
      <p:pic>
        <p:nvPicPr>
          <p:cNvPr id="4" name="3 Imagen" descr="7(440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857496"/>
            <a:ext cx="2867025" cy="2867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Los criterios de selección de noticias son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Actualidad</a:t>
            </a:r>
          </a:p>
          <a:p>
            <a:r>
              <a:rPr lang="es-MX" dirty="0" smtClean="0"/>
              <a:t>Conflicto</a:t>
            </a:r>
          </a:p>
          <a:p>
            <a:r>
              <a:rPr lang="es-MX" dirty="0" smtClean="0"/>
              <a:t>Hallazgo</a:t>
            </a:r>
          </a:p>
          <a:p>
            <a:r>
              <a:rPr lang="es-MX" dirty="0" smtClean="0"/>
              <a:t>Hazaña</a:t>
            </a:r>
          </a:p>
          <a:p>
            <a:r>
              <a:rPr lang="es-MX" dirty="0" smtClean="0"/>
              <a:t>Humorismo</a:t>
            </a:r>
          </a:p>
          <a:p>
            <a:r>
              <a:rPr lang="es-MX" dirty="0" smtClean="0"/>
              <a:t>Magnitud</a:t>
            </a:r>
          </a:p>
          <a:p>
            <a:r>
              <a:rPr lang="es-MX" dirty="0" smtClean="0"/>
              <a:t>Múltiple</a:t>
            </a:r>
          </a:p>
          <a:p>
            <a:r>
              <a:rPr lang="es-MX" dirty="0" smtClean="0"/>
              <a:t>Progreso</a:t>
            </a:r>
          </a:p>
          <a:p>
            <a:r>
              <a:rPr lang="es-MX" dirty="0" smtClean="0"/>
              <a:t>Prominencia</a:t>
            </a:r>
          </a:p>
          <a:p>
            <a:r>
              <a:rPr lang="es-MX" dirty="0" smtClean="0"/>
              <a:t>Proximidad</a:t>
            </a:r>
          </a:p>
          <a:p>
            <a:r>
              <a:rPr lang="es-MX" dirty="0" smtClean="0"/>
              <a:t>Rareza</a:t>
            </a:r>
          </a:p>
          <a:p>
            <a:r>
              <a:rPr lang="es-MX" dirty="0" smtClean="0"/>
              <a:t>Trascendencia</a:t>
            </a:r>
          </a:p>
        </p:txBody>
      </p:sp>
      <p:pic>
        <p:nvPicPr>
          <p:cNvPr id="5" name="4 Imagen" descr="periodista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928802"/>
            <a:ext cx="3019425" cy="3048000"/>
          </a:xfrm>
          <a:prstGeom prst="bevel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Cuatro tipos de notas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Las notas de prensa pueden clasificarse de muchas maneras: </a:t>
            </a:r>
            <a:endParaRPr lang="es-MX" dirty="0"/>
          </a:p>
          <a:p>
            <a:r>
              <a:rPr lang="es-ES" dirty="0"/>
              <a:t> </a:t>
            </a:r>
            <a:r>
              <a:rPr lang="es-ES" dirty="0" smtClean="0">
                <a:sym typeface="Webdings"/>
              </a:rPr>
              <a:t></a:t>
            </a:r>
            <a:r>
              <a:rPr lang="es-ES" dirty="0" smtClean="0"/>
              <a:t> </a:t>
            </a:r>
            <a:r>
              <a:rPr lang="es-ES" dirty="0"/>
              <a:t>Según el ámbito de la noticia: locales, regionales, nacionales, </a:t>
            </a:r>
            <a:endParaRPr lang="es-MX" dirty="0"/>
          </a:p>
          <a:p>
            <a:r>
              <a:rPr lang="es-ES" dirty="0"/>
              <a:t>internacionales</a:t>
            </a:r>
            <a:r>
              <a:rPr lang="es-ES" dirty="0" smtClean="0"/>
              <a:t>.</a:t>
            </a:r>
            <a:endParaRPr lang="es-MX" dirty="0"/>
          </a:p>
          <a:p>
            <a:r>
              <a:rPr lang="es-ES" dirty="0" smtClean="0">
                <a:sym typeface="Webdings"/>
              </a:rPr>
              <a:t></a:t>
            </a:r>
            <a:r>
              <a:rPr lang="es-ES" dirty="0" smtClean="0"/>
              <a:t> </a:t>
            </a:r>
            <a:r>
              <a:rPr lang="es-ES" dirty="0"/>
              <a:t>Según la temática: notas políticas, económicas, culturales, policiales, </a:t>
            </a:r>
            <a:endParaRPr lang="es-MX" dirty="0"/>
          </a:p>
          <a:p>
            <a:r>
              <a:rPr lang="es-ES" dirty="0" smtClean="0"/>
              <a:t>deportivas</a:t>
            </a:r>
            <a:r>
              <a:rPr lang="es-ES" dirty="0"/>
              <a:t>, ecológicas, de género… </a:t>
            </a:r>
            <a:endParaRPr lang="es-MX" dirty="0"/>
          </a:p>
          <a:p>
            <a:r>
              <a:rPr lang="es-ES" dirty="0" smtClean="0">
                <a:sym typeface="Webdings"/>
              </a:rPr>
              <a:t></a:t>
            </a:r>
            <a:r>
              <a:rPr lang="es-ES" dirty="0" smtClean="0"/>
              <a:t> </a:t>
            </a:r>
            <a:r>
              <a:rPr lang="es-ES" dirty="0"/>
              <a:t>Según la fuente: notas de agencias, de corresponsales, de enviados </a:t>
            </a:r>
            <a:r>
              <a:rPr lang="es-ES" dirty="0" smtClean="0"/>
              <a:t>especiales</a:t>
            </a:r>
            <a:r>
              <a:rPr lang="es-ES" dirty="0"/>
              <a:t>, de reporteras, de oyentes, de otros medios de comunicación</a:t>
            </a:r>
            <a:r>
              <a:rPr lang="es-ES" dirty="0" smtClean="0"/>
              <a:t>.</a:t>
            </a:r>
            <a:endParaRPr lang="es-MX" dirty="0"/>
          </a:p>
          <a:p>
            <a:r>
              <a:rPr lang="es-ES" dirty="0">
                <a:sym typeface="Webdings"/>
              </a:rPr>
              <a:t></a:t>
            </a:r>
            <a:r>
              <a:rPr lang="es-ES" dirty="0"/>
              <a:t> Según el formato: notas simples, ampliadas, documentadas e </a:t>
            </a:r>
            <a:r>
              <a:rPr lang="es-ES" dirty="0" smtClean="0"/>
              <a:t>ilustradas</a:t>
            </a:r>
            <a:r>
              <a:rPr lang="es-ES" dirty="0"/>
              <a:t>.</a:t>
            </a:r>
            <a:r>
              <a:rPr lang="es-ES_tradnl" baseline="30000" dirty="0"/>
              <a:t> </a:t>
            </a:r>
            <a:endParaRPr lang="es-MX" dirty="0"/>
          </a:p>
          <a:p>
            <a:pPr hangingPunct="0">
              <a:buNone/>
            </a:pP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Nota Simple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00594"/>
          </a:xfrm>
        </p:spPr>
        <p:txBody>
          <a:bodyPr>
            <a:normAutofit/>
          </a:bodyPr>
          <a:lstStyle/>
          <a:p>
            <a:r>
              <a:rPr lang="es-ES" dirty="0" smtClean="0"/>
              <a:t>Simples. Cortas. Se </a:t>
            </a:r>
            <a:r>
              <a:rPr lang="es-ES" dirty="0"/>
              <a:t>trata de dar a conocer los datos básicos de un hecho noticioso. El contenido de la nota simple debe responder correctamente a las </a:t>
            </a:r>
            <a:r>
              <a:rPr lang="es-ES" dirty="0" smtClean="0"/>
              <a:t>preguntas: qué, quien, cómo, dónde, cuando y por qué</a:t>
            </a:r>
          </a:p>
          <a:p>
            <a:r>
              <a:rPr lang="es-ES" dirty="0"/>
              <a:t>En la mayoría de los casos, dos párrafos o tres serán suficientes para resolver las 6 preguntas planteadas. Una nota simple puede durar entre 20 segundos y 40 segundos. Digamos que en un noticiero, para mantener su buen ritmo, predominarán las notas simples.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945</Words>
  <Application>Microsoft Office PowerPoint</Application>
  <PresentationFormat>Presentación en pantalla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LA NOTICIA EN RADIO</vt:lpstr>
      <vt:lpstr>Definición</vt:lpstr>
      <vt:lpstr>Elementos</vt:lpstr>
      <vt:lpstr>Otra definición</vt:lpstr>
      <vt:lpstr>Honestidad Periodística</vt:lpstr>
      <vt:lpstr>Fuentes de noticias</vt:lpstr>
      <vt:lpstr>Los criterios de selección de noticias son</vt:lpstr>
      <vt:lpstr>Cuatro tipos de notas</vt:lpstr>
      <vt:lpstr>Nota Simple</vt:lpstr>
      <vt:lpstr>Nota ampliada</vt:lpstr>
      <vt:lpstr>¿En qué consiste ampliar o contextuar una noticia?</vt:lpstr>
      <vt:lpstr>Nota documentada</vt:lpstr>
      <vt:lpstr>Diapositiva 13</vt:lpstr>
      <vt:lpstr>  Nota ilustrada</vt:lpstr>
      <vt:lpstr>Tipos de Entrada</vt:lpstr>
      <vt:lpstr>Tipos de Entrada</vt:lpstr>
      <vt:lpstr>El cuerpo</vt:lpstr>
      <vt:lpstr>El cierre </vt:lpstr>
      <vt:lpstr>Ejemplo</vt:lpstr>
      <vt:lpstr>Fuente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NOTICIA EN RADIO</dc:title>
  <dc:creator>Antonio</dc:creator>
  <cp:lastModifiedBy>Antonio</cp:lastModifiedBy>
  <cp:revision>19</cp:revision>
  <dcterms:created xsi:type="dcterms:W3CDTF">2010-05-18T18:13:29Z</dcterms:created>
  <dcterms:modified xsi:type="dcterms:W3CDTF">2010-05-18T22:30:22Z</dcterms:modified>
</cp:coreProperties>
</file>